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4" r:id="rId3"/>
    <p:sldId id="257" r:id="rId4"/>
    <p:sldId id="265" r:id="rId5"/>
    <p:sldId id="258" r:id="rId6"/>
    <p:sldId id="259" r:id="rId7"/>
    <p:sldId id="267" r:id="rId8"/>
    <p:sldId id="260" r:id="rId9"/>
    <p:sldId id="266" r:id="rId10"/>
    <p:sldId id="261" r:id="rId11"/>
    <p:sldId id="26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4660"/>
  </p:normalViewPr>
  <p:slideViewPr>
    <p:cSldViewPr snapToGrid="0">
      <p:cViewPr varScale="1">
        <p:scale>
          <a:sx n="84" d="100"/>
          <a:sy n="84" d="100"/>
        </p:scale>
        <p:origin x="672"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91A096-B222-4FD7-B37E-207416B4A0A1}" type="datetimeFigureOut">
              <a:rPr lang="en-US" smtClean="0"/>
              <a:t>4/6/2016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661C6F-3FB0-427F-9DBB-E97D12653601}" type="slidenum">
              <a:rPr lang="en-US" smtClean="0"/>
              <a:t>‹#›</a:t>
            </a:fld>
            <a:endParaRPr lang="en-US"/>
          </a:p>
        </p:txBody>
      </p:sp>
    </p:spTree>
    <p:extLst>
      <p:ext uri="{BB962C8B-B14F-4D97-AF65-F5344CB8AC3E}">
        <p14:creationId xmlns:p14="http://schemas.microsoft.com/office/powerpoint/2010/main" val="1743114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Exoplanets</a:t>
            </a:r>
            <a:r>
              <a:rPr lang="en-US" baseline="0" dirty="0" smtClean="0"/>
              <a:t> directly imaged at the Keck II telescope</a:t>
            </a:r>
            <a:endParaRPr lang="en-US" dirty="0"/>
          </a:p>
        </p:txBody>
      </p:sp>
      <p:sp>
        <p:nvSpPr>
          <p:cNvPr id="4" name="Slide Number Placeholder 3"/>
          <p:cNvSpPr>
            <a:spLocks noGrp="1"/>
          </p:cNvSpPr>
          <p:nvPr>
            <p:ph type="sldNum" sz="quarter" idx="10"/>
          </p:nvPr>
        </p:nvSpPr>
        <p:spPr/>
        <p:txBody>
          <a:bodyPr/>
          <a:lstStyle/>
          <a:p>
            <a:fld id="{2F661C6F-3FB0-427F-9DBB-E97D12653601}" type="slidenum">
              <a:rPr lang="en-US" smtClean="0"/>
              <a:t>1</a:t>
            </a:fld>
            <a:endParaRPr lang="en-US"/>
          </a:p>
        </p:txBody>
      </p:sp>
    </p:spTree>
    <p:extLst>
      <p:ext uri="{BB962C8B-B14F-4D97-AF65-F5344CB8AC3E}">
        <p14:creationId xmlns:p14="http://schemas.microsoft.com/office/powerpoint/2010/main" val="1696615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we’re doing now</a:t>
            </a:r>
          </a:p>
          <a:p>
            <a:r>
              <a:rPr lang="en-US" baseline="0" dirty="0" smtClean="0"/>
              <a:t>What we’ll be doing when we’ve completed the project</a:t>
            </a:r>
          </a:p>
        </p:txBody>
      </p:sp>
      <p:sp>
        <p:nvSpPr>
          <p:cNvPr id="4" name="Slide Number Placeholder 3"/>
          <p:cNvSpPr>
            <a:spLocks noGrp="1"/>
          </p:cNvSpPr>
          <p:nvPr>
            <p:ph type="sldNum" sz="quarter" idx="10"/>
          </p:nvPr>
        </p:nvSpPr>
        <p:spPr/>
        <p:txBody>
          <a:bodyPr/>
          <a:lstStyle/>
          <a:p>
            <a:fld id="{2F661C6F-3FB0-427F-9DBB-E97D12653601}" type="slidenum">
              <a:rPr lang="en-US" smtClean="0"/>
              <a:t>10</a:t>
            </a:fld>
            <a:endParaRPr lang="en-US"/>
          </a:p>
        </p:txBody>
      </p:sp>
    </p:spTree>
    <p:extLst>
      <p:ext uri="{BB962C8B-B14F-4D97-AF65-F5344CB8AC3E}">
        <p14:creationId xmlns:p14="http://schemas.microsoft.com/office/powerpoint/2010/main" val="10827904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we’re using this</a:t>
            </a:r>
            <a:r>
              <a:rPr lang="en-US" baseline="0" dirty="0" smtClean="0"/>
              <a:t> planetary system.</a:t>
            </a:r>
            <a:endParaRPr lang="en-US" dirty="0" smtClean="0"/>
          </a:p>
          <a:p>
            <a:r>
              <a:rPr lang="en-US" dirty="0" smtClean="0"/>
              <a:t>Star is</a:t>
            </a:r>
            <a:r>
              <a:rPr lang="en-US" baseline="0" dirty="0" smtClean="0"/>
              <a:t> very young</a:t>
            </a:r>
          </a:p>
          <a:p>
            <a:r>
              <a:rPr lang="en-US" baseline="0" dirty="0" smtClean="0"/>
              <a:t>Planets’ orbital periods are very long, making it difficult to use the radial velocity technique, which requires a full period</a:t>
            </a:r>
          </a:p>
          <a:p>
            <a:r>
              <a:rPr lang="en-US" baseline="0" dirty="0" smtClean="0"/>
              <a:t>Planets are gas giants, hotter than Jupiter, making them very bright</a:t>
            </a:r>
            <a:endParaRPr lang="en-US" dirty="0" smtClean="0"/>
          </a:p>
          <a:p>
            <a:r>
              <a:rPr lang="en-US" dirty="0" smtClean="0"/>
              <a:t>CO</a:t>
            </a:r>
            <a:r>
              <a:rPr lang="en-US" baseline="0" dirty="0" smtClean="0"/>
              <a:t> contains the most features in order 33, and the star has very few features in order 33</a:t>
            </a:r>
            <a:endParaRPr lang="en-US" dirty="0" smtClean="0"/>
          </a:p>
          <a:p>
            <a:r>
              <a:rPr lang="en-US" dirty="0" smtClean="0"/>
              <a:t>HR8799 is rapidly rotating,</a:t>
            </a:r>
            <a:r>
              <a:rPr lang="en-US" baseline="0" dirty="0" smtClean="0"/>
              <a:t> causing broadening of spectral lines</a:t>
            </a:r>
          </a:p>
          <a:p>
            <a:r>
              <a:rPr lang="en-US" baseline="0" dirty="0" smtClean="0"/>
              <a:t>Planet orbital periods are very long</a:t>
            </a:r>
          </a:p>
          <a:p>
            <a:r>
              <a:rPr lang="en-US" baseline="0" dirty="0" smtClean="0"/>
              <a:t>This makes the inference of the planets very difficult using the radial velocity technique, so direct imaging was used </a:t>
            </a:r>
            <a:r>
              <a:rPr lang="en-US" baseline="0" dirty="0" err="1" smtClean="0"/>
              <a:t>intead</a:t>
            </a:r>
            <a:endParaRPr lang="en-US" dirty="0"/>
          </a:p>
        </p:txBody>
      </p:sp>
      <p:sp>
        <p:nvSpPr>
          <p:cNvPr id="4" name="Slide Number Placeholder 3"/>
          <p:cNvSpPr>
            <a:spLocks noGrp="1"/>
          </p:cNvSpPr>
          <p:nvPr>
            <p:ph type="sldNum" sz="quarter" idx="10"/>
          </p:nvPr>
        </p:nvSpPr>
        <p:spPr/>
        <p:txBody>
          <a:bodyPr/>
          <a:lstStyle/>
          <a:p>
            <a:fld id="{2F661C6F-3FB0-427F-9DBB-E97D12653601}" type="slidenum">
              <a:rPr lang="en-US" smtClean="0"/>
              <a:t>12</a:t>
            </a:fld>
            <a:endParaRPr lang="en-US"/>
          </a:p>
        </p:txBody>
      </p:sp>
    </p:spTree>
    <p:extLst>
      <p:ext uri="{BB962C8B-B14F-4D97-AF65-F5344CB8AC3E}">
        <p14:creationId xmlns:p14="http://schemas.microsoft.com/office/powerpoint/2010/main" val="940038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Observations made</a:t>
            </a:r>
            <a:r>
              <a:rPr lang="en-US" baseline="0" dirty="0" smtClean="0"/>
              <a:t> at Keck using NIRSPEC and AO</a:t>
            </a:r>
          </a:p>
          <a:p>
            <a:r>
              <a:rPr lang="en-US" baseline="0" dirty="0" smtClean="0"/>
              <a:t>Some observations impacted by weather</a:t>
            </a:r>
          </a:p>
          <a:p>
            <a:r>
              <a:rPr lang="en-US" baseline="0" dirty="0" smtClean="0"/>
              <a:t>Why this telescope?</a:t>
            </a:r>
          </a:p>
          <a:p>
            <a:r>
              <a:rPr lang="en-US" baseline="0" dirty="0" smtClean="0"/>
              <a:t>Needed a large telescope in the northern hemisphere with NIRSPEC and AO, so choices limited</a:t>
            </a:r>
          </a:p>
        </p:txBody>
      </p:sp>
      <p:sp>
        <p:nvSpPr>
          <p:cNvPr id="4" name="Slide Number Placeholder 3"/>
          <p:cNvSpPr>
            <a:spLocks noGrp="1"/>
          </p:cNvSpPr>
          <p:nvPr>
            <p:ph type="sldNum" sz="quarter" idx="10"/>
          </p:nvPr>
        </p:nvSpPr>
        <p:spPr/>
        <p:txBody>
          <a:bodyPr/>
          <a:lstStyle/>
          <a:p>
            <a:fld id="{2F661C6F-3FB0-427F-9DBB-E97D12653601}" type="slidenum">
              <a:rPr lang="en-US" smtClean="0"/>
              <a:t>2</a:t>
            </a:fld>
            <a:endParaRPr lang="en-US"/>
          </a:p>
        </p:txBody>
      </p:sp>
    </p:spTree>
    <p:extLst>
      <p:ext uri="{BB962C8B-B14F-4D97-AF65-F5344CB8AC3E}">
        <p14:creationId xmlns:p14="http://schemas.microsoft.com/office/powerpoint/2010/main" val="680730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Planet formation</a:t>
            </a:r>
          </a:p>
          <a:p>
            <a:r>
              <a:rPr lang="en-US" dirty="0" smtClean="0"/>
              <a:t>Study youngest planets</a:t>
            </a:r>
          </a:p>
          <a:p>
            <a:r>
              <a:rPr lang="en-US" dirty="0" smtClean="0"/>
              <a:t>HR8799 billions of years younger</a:t>
            </a:r>
            <a:r>
              <a:rPr lang="en-US" baseline="0" dirty="0" smtClean="0"/>
              <a:t> than our star</a:t>
            </a:r>
          </a:p>
          <a:p>
            <a:r>
              <a:rPr lang="en-US" baseline="0" dirty="0" smtClean="0"/>
              <a:t>Planets hot, bright</a:t>
            </a:r>
          </a:p>
        </p:txBody>
      </p:sp>
      <p:sp>
        <p:nvSpPr>
          <p:cNvPr id="4" name="Slide Number Placeholder 3"/>
          <p:cNvSpPr>
            <a:spLocks noGrp="1"/>
          </p:cNvSpPr>
          <p:nvPr>
            <p:ph type="sldNum" sz="quarter" idx="10"/>
          </p:nvPr>
        </p:nvSpPr>
        <p:spPr/>
        <p:txBody>
          <a:bodyPr/>
          <a:lstStyle/>
          <a:p>
            <a:fld id="{2F661C6F-3FB0-427F-9DBB-E97D12653601}" type="slidenum">
              <a:rPr lang="en-US" smtClean="0"/>
              <a:t>3</a:t>
            </a:fld>
            <a:endParaRPr lang="en-US"/>
          </a:p>
        </p:txBody>
      </p:sp>
    </p:spTree>
    <p:extLst>
      <p:ext uri="{BB962C8B-B14F-4D97-AF65-F5344CB8AC3E}">
        <p14:creationId xmlns:p14="http://schemas.microsoft.com/office/powerpoint/2010/main" val="2401265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resolved lines make it easier to measure smaller shifts (Orbital</a:t>
            </a:r>
            <a:r>
              <a:rPr lang="en-US" baseline="0" dirty="0" smtClean="0"/>
              <a:t> Velocity)</a:t>
            </a:r>
            <a:endParaRPr lang="en-US" dirty="0" smtClean="0"/>
          </a:p>
          <a:p>
            <a:r>
              <a:rPr lang="en-US" dirty="0" smtClean="0"/>
              <a:t>Easier</a:t>
            </a:r>
            <a:r>
              <a:rPr lang="en-US" baseline="0" dirty="0" smtClean="0"/>
              <a:t> to detect line broadening (Rotational Velocity)</a:t>
            </a:r>
            <a:endParaRPr lang="en-US" dirty="0" smtClean="0"/>
          </a:p>
        </p:txBody>
      </p:sp>
      <p:sp>
        <p:nvSpPr>
          <p:cNvPr id="4" name="Slide Number Placeholder 3"/>
          <p:cNvSpPr>
            <a:spLocks noGrp="1"/>
          </p:cNvSpPr>
          <p:nvPr>
            <p:ph type="sldNum" sz="quarter" idx="10"/>
          </p:nvPr>
        </p:nvSpPr>
        <p:spPr/>
        <p:txBody>
          <a:bodyPr/>
          <a:lstStyle/>
          <a:p>
            <a:fld id="{2F661C6F-3FB0-427F-9DBB-E97D12653601}" type="slidenum">
              <a:rPr lang="en-US" smtClean="0"/>
              <a:t>4</a:t>
            </a:fld>
            <a:endParaRPr lang="en-US"/>
          </a:p>
        </p:txBody>
      </p:sp>
    </p:spTree>
    <p:extLst>
      <p:ext uri="{BB962C8B-B14F-4D97-AF65-F5344CB8AC3E}">
        <p14:creationId xmlns:p14="http://schemas.microsoft.com/office/powerpoint/2010/main" val="1396327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Extract hi res spectra of HR8799 b</a:t>
            </a:r>
            <a:r>
              <a:rPr lang="en-US" baseline="0" dirty="0" smtClean="0"/>
              <a:t> and c</a:t>
            </a:r>
          </a:p>
          <a:p>
            <a:r>
              <a:rPr lang="en-US" baseline="0" dirty="0" smtClean="0"/>
              <a:t>Why is this difficult?</a:t>
            </a:r>
          </a:p>
          <a:p>
            <a:r>
              <a:rPr lang="en-US" baseline="0" dirty="0" smtClean="0"/>
              <a:t>Problem 1: requiring high-contrast imaging for slit placement (Bright star, faint planet)</a:t>
            </a:r>
          </a:p>
          <a:p>
            <a:r>
              <a:rPr lang="en-US" baseline="0" dirty="0" smtClean="0"/>
              <a:t>Problem 2: Scattered starlight, bright star (images)</a:t>
            </a:r>
          </a:p>
          <a:p>
            <a:r>
              <a:rPr lang="en-US" baseline="0" dirty="0" smtClean="0"/>
              <a:t>Problem 3: Data reduction packages bad for low signal to noise (Star Primary noise source)</a:t>
            </a:r>
          </a:p>
        </p:txBody>
      </p:sp>
      <p:sp>
        <p:nvSpPr>
          <p:cNvPr id="4" name="Slide Number Placeholder 3"/>
          <p:cNvSpPr>
            <a:spLocks noGrp="1"/>
          </p:cNvSpPr>
          <p:nvPr>
            <p:ph type="sldNum" sz="quarter" idx="10"/>
          </p:nvPr>
        </p:nvSpPr>
        <p:spPr/>
        <p:txBody>
          <a:bodyPr/>
          <a:lstStyle/>
          <a:p>
            <a:fld id="{2F661C6F-3FB0-427F-9DBB-E97D12653601}" type="slidenum">
              <a:rPr lang="en-US" smtClean="0"/>
              <a:t>5</a:t>
            </a:fld>
            <a:endParaRPr lang="en-US"/>
          </a:p>
        </p:txBody>
      </p:sp>
    </p:spTree>
    <p:extLst>
      <p:ext uri="{BB962C8B-B14F-4D97-AF65-F5344CB8AC3E}">
        <p14:creationId xmlns:p14="http://schemas.microsoft.com/office/powerpoint/2010/main" val="301751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Modifying data reduction package </a:t>
            </a:r>
            <a:r>
              <a:rPr lang="en-US" dirty="0" err="1" smtClean="0"/>
              <a:t>redspec</a:t>
            </a:r>
            <a:endParaRPr lang="en-US" dirty="0" smtClean="0"/>
          </a:p>
          <a:p>
            <a:r>
              <a:rPr lang="en-US" dirty="0" smtClean="0"/>
              <a:t>What</a:t>
            </a:r>
            <a:r>
              <a:rPr lang="en-US" baseline="0" dirty="0" smtClean="0"/>
              <a:t> </a:t>
            </a:r>
            <a:r>
              <a:rPr lang="en-US" baseline="0" dirty="0" err="1" smtClean="0"/>
              <a:t>redspec</a:t>
            </a:r>
            <a:r>
              <a:rPr lang="en-US" baseline="0" dirty="0" smtClean="0"/>
              <a:t> is:</a:t>
            </a:r>
          </a:p>
          <a:p>
            <a:r>
              <a:rPr lang="en-US" baseline="0" dirty="0" smtClean="0"/>
              <a:t>Why it doesn’t work for us</a:t>
            </a:r>
          </a:p>
          <a:p>
            <a:r>
              <a:rPr lang="en-US" baseline="0" dirty="0" smtClean="0"/>
              <a:t>How we’re improving it</a:t>
            </a:r>
          </a:p>
          <a:p>
            <a:r>
              <a:rPr lang="en-US" baseline="0" dirty="0" smtClean="0"/>
              <a:t>What cross correlation is</a:t>
            </a:r>
          </a:p>
        </p:txBody>
      </p:sp>
      <p:sp>
        <p:nvSpPr>
          <p:cNvPr id="4" name="Slide Number Placeholder 3"/>
          <p:cNvSpPr>
            <a:spLocks noGrp="1"/>
          </p:cNvSpPr>
          <p:nvPr>
            <p:ph type="sldNum" sz="quarter" idx="10"/>
          </p:nvPr>
        </p:nvSpPr>
        <p:spPr/>
        <p:txBody>
          <a:bodyPr/>
          <a:lstStyle/>
          <a:p>
            <a:fld id="{2F661C6F-3FB0-427F-9DBB-E97D12653601}" type="slidenum">
              <a:rPr lang="en-US" smtClean="0"/>
              <a:t>6</a:t>
            </a:fld>
            <a:endParaRPr lang="en-US"/>
          </a:p>
        </p:txBody>
      </p:sp>
    </p:spTree>
    <p:extLst>
      <p:ext uri="{BB962C8B-B14F-4D97-AF65-F5344CB8AC3E}">
        <p14:creationId xmlns:p14="http://schemas.microsoft.com/office/powerpoint/2010/main" val="92795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“spectra” and a Template</a:t>
            </a:r>
          </a:p>
          <a:p>
            <a:r>
              <a:rPr lang="en-US" dirty="0" smtClean="0"/>
              <a:t>Noise correlation not correlated much anywhere</a:t>
            </a:r>
          </a:p>
          <a:p>
            <a:r>
              <a:rPr lang="en-US" dirty="0" smtClean="0"/>
              <a:t>Bottom spectrum shares Gaussian shape, shifted slightly in velocity space</a:t>
            </a:r>
            <a:endParaRPr lang="en-US" dirty="0"/>
          </a:p>
        </p:txBody>
      </p:sp>
      <p:sp>
        <p:nvSpPr>
          <p:cNvPr id="4" name="Slide Number Placeholder 3"/>
          <p:cNvSpPr>
            <a:spLocks noGrp="1"/>
          </p:cNvSpPr>
          <p:nvPr>
            <p:ph type="sldNum" sz="quarter" idx="10"/>
          </p:nvPr>
        </p:nvSpPr>
        <p:spPr/>
        <p:txBody>
          <a:bodyPr/>
          <a:lstStyle/>
          <a:p>
            <a:fld id="{2F661C6F-3FB0-427F-9DBB-E97D12653601}" type="slidenum">
              <a:rPr lang="en-US" smtClean="0"/>
              <a:t>7</a:t>
            </a:fld>
            <a:endParaRPr lang="en-US"/>
          </a:p>
        </p:txBody>
      </p:sp>
    </p:spTree>
    <p:extLst>
      <p:ext uri="{BB962C8B-B14F-4D97-AF65-F5344CB8AC3E}">
        <p14:creationId xmlns:p14="http://schemas.microsoft.com/office/powerpoint/2010/main" val="268772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our template Brown Dwarf</a:t>
            </a:r>
          </a:p>
          <a:p>
            <a:r>
              <a:rPr lang="en-US" baseline="0" dirty="0" smtClean="0"/>
              <a:t>Why: similar features in order 33</a:t>
            </a:r>
          </a:p>
          <a:p>
            <a:r>
              <a:rPr lang="en-US" baseline="0" dirty="0" smtClean="0"/>
              <a:t>How: the code does this, what it produces</a:t>
            </a:r>
          </a:p>
        </p:txBody>
      </p:sp>
      <p:sp>
        <p:nvSpPr>
          <p:cNvPr id="4" name="Slide Number Placeholder 3"/>
          <p:cNvSpPr>
            <a:spLocks noGrp="1"/>
          </p:cNvSpPr>
          <p:nvPr>
            <p:ph type="sldNum" sz="quarter" idx="10"/>
          </p:nvPr>
        </p:nvSpPr>
        <p:spPr/>
        <p:txBody>
          <a:bodyPr/>
          <a:lstStyle/>
          <a:p>
            <a:fld id="{2F661C6F-3FB0-427F-9DBB-E97D12653601}" type="slidenum">
              <a:rPr lang="en-US" smtClean="0"/>
              <a:t>8</a:t>
            </a:fld>
            <a:endParaRPr lang="en-US"/>
          </a:p>
        </p:txBody>
      </p:sp>
    </p:spTree>
    <p:extLst>
      <p:ext uri="{BB962C8B-B14F-4D97-AF65-F5344CB8AC3E}">
        <p14:creationId xmlns:p14="http://schemas.microsoft.com/office/powerpoint/2010/main" val="2424975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the</a:t>
            </a:r>
            <a:r>
              <a:rPr lang="en-US" baseline="0" dirty="0" smtClean="0"/>
              <a:t> test is</a:t>
            </a:r>
          </a:p>
          <a:p>
            <a:r>
              <a:rPr lang="en-US" baseline="0" dirty="0" smtClean="0"/>
              <a:t>Explain the mapping</a:t>
            </a:r>
          </a:p>
          <a:p>
            <a:r>
              <a:rPr lang="en-US" baseline="0" dirty="0" smtClean="0"/>
              <a:t>Show that the fake planet can be confirmed to be where we put it</a:t>
            </a:r>
          </a:p>
          <a:p>
            <a:r>
              <a:rPr lang="en-US" baseline="0" dirty="0" smtClean="0"/>
              <a:t>Show that other bright spots are not necessarily highly correlated</a:t>
            </a:r>
            <a:endParaRPr lang="en-US" dirty="0"/>
          </a:p>
        </p:txBody>
      </p:sp>
      <p:sp>
        <p:nvSpPr>
          <p:cNvPr id="4" name="Slide Number Placeholder 3"/>
          <p:cNvSpPr>
            <a:spLocks noGrp="1"/>
          </p:cNvSpPr>
          <p:nvPr>
            <p:ph type="sldNum" sz="quarter" idx="10"/>
          </p:nvPr>
        </p:nvSpPr>
        <p:spPr/>
        <p:txBody>
          <a:bodyPr/>
          <a:lstStyle/>
          <a:p>
            <a:fld id="{2F661C6F-3FB0-427F-9DBB-E97D12653601}" type="slidenum">
              <a:rPr lang="en-US" smtClean="0"/>
              <a:t>9</a:t>
            </a:fld>
            <a:endParaRPr lang="en-US"/>
          </a:p>
        </p:txBody>
      </p:sp>
    </p:spTree>
    <p:extLst>
      <p:ext uri="{BB962C8B-B14F-4D97-AF65-F5344CB8AC3E}">
        <p14:creationId xmlns:p14="http://schemas.microsoft.com/office/powerpoint/2010/main" val="1700788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3960022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867131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380394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275949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391636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716213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2844727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483330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4267913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3538659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D27F5B9-94B5-4DE3-8A5E-7FC74525C5CF}" type="datetimeFigureOut">
              <a:rPr lang="en-US" smtClean="0"/>
              <a:t>4/6/2016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EF66C33-8452-47FE-B64D-D27B7C657A62}" type="slidenum">
              <a:rPr lang="en-US" smtClean="0"/>
              <a:t>‹#›</a:t>
            </a:fld>
            <a:endParaRPr lang="en-US"/>
          </a:p>
        </p:txBody>
      </p:sp>
    </p:spTree>
    <p:extLst>
      <p:ext uri="{BB962C8B-B14F-4D97-AF65-F5344CB8AC3E}">
        <p14:creationId xmlns:p14="http://schemas.microsoft.com/office/powerpoint/2010/main" val="2148613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a:ln>
            <a:noFill/>
          </a:ln>
        </p:spPr>
        <p:txBody>
          <a:bodyPr vert="horz" lIns="91440" tIns="45720" rIns="91440" bIns="45720" rtlCol="0" anchor="ctr">
            <a:normAutofit/>
          </a:bodyPr>
          <a:lstStyle/>
          <a:p>
            <a:r>
              <a:rPr lang="en-US" smtClean="0"/>
              <a:t>Click to edit Master title style</a:t>
            </a:r>
            <a:endParaRPr lang="en-US"/>
          </a:p>
        </p:txBody>
      </p:sp>
    </p:spTree>
    <p:extLst>
      <p:ext uri="{BB962C8B-B14F-4D97-AF65-F5344CB8AC3E}">
        <p14:creationId xmlns:p14="http://schemas.microsoft.com/office/powerpoint/2010/main" val="3761412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0.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3.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15.png"/><Relationship Id="rId10" Type="http://schemas.openxmlformats.org/officeDocument/2006/relationships/image" Target="../media/image7.jpeg"/><Relationship Id="rId4" Type="http://schemas.openxmlformats.org/officeDocument/2006/relationships/image" Target="../media/image14.png"/><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19.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21.png"/><Relationship Id="rId4" Type="http://schemas.openxmlformats.org/officeDocument/2006/relationships/image" Target="../media/image20.png"/><Relationship Id="rId9"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681438" y="0"/>
            <a:ext cx="6829124" cy="6858000"/>
          </a:xfrm>
          <a:prstGeom prst="rect">
            <a:avLst/>
          </a:prstGeom>
        </p:spPr>
      </p:pic>
      <p:sp>
        <p:nvSpPr>
          <p:cNvPr id="2" name="Title 1"/>
          <p:cNvSpPr>
            <a:spLocks noGrp="1"/>
          </p:cNvSpPr>
          <p:nvPr>
            <p:ph type="ctrTitle"/>
          </p:nvPr>
        </p:nvSpPr>
        <p:spPr>
          <a:xfrm>
            <a:off x="1524000" y="190499"/>
            <a:ext cx="9144000" cy="1814513"/>
          </a:xfrm>
        </p:spPr>
        <p:txBody>
          <a:bodyPr/>
          <a:lstStyle/>
          <a:p>
            <a:r>
              <a:rPr lang="en-US" b="1" smtClean="0">
                <a:solidFill>
                  <a:schemeClr val="bg1"/>
                </a:solidFill>
                <a:latin typeface="Arial" panose="020B0604020202020204" pitchFamily="34" charset="0"/>
                <a:cs typeface="Arial" panose="020B0604020202020204" pitchFamily="34" charset="0"/>
              </a:rPr>
              <a:t>High Resolution Spectra of Exoplanets</a:t>
            </a:r>
            <a:endParaRPr lang="en-US" b="1" dirty="0">
              <a:solidFill>
                <a:schemeClr val="bg1"/>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4000" y="4021138"/>
            <a:ext cx="9144000" cy="1655762"/>
          </a:xfrm>
        </p:spPr>
        <p:txBody>
          <a:bodyPr>
            <a:normAutofit/>
          </a:bodyPr>
          <a:lstStyle/>
          <a:p>
            <a:r>
              <a:rPr lang="en-US" dirty="0" smtClean="0">
                <a:solidFill>
                  <a:schemeClr val="bg1"/>
                </a:solidFill>
                <a:latin typeface="Arial" panose="020B0604020202020204" pitchFamily="34" charset="0"/>
                <a:cs typeface="Arial" panose="020B0604020202020204" pitchFamily="34" charset="0"/>
              </a:rPr>
              <a:t>Gabriel Basadre</a:t>
            </a:r>
          </a:p>
          <a:p>
            <a:r>
              <a:rPr lang="en-US" dirty="0" smtClean="0">
                <a:solidFill>
                  <a:schemeClr val="bg1"/>
                </a:solidFill>
                <a:latin typeface="Arial" panose="020B0604020202020204" pitchFamily="34" charset="0"/>
                <a:cs typeface="Arial" panose="020B0604020202020204" pitchFamily="34" charset="0"/>
              </a:rPr>
              <a:t>Mentor: Travis Barman, Lunar and Planetary Lab</a:t>
            </a:r>
          </a:p>
          <a:p>
            <a:r>
              <a:rPr lang="en-US" dirty="0" smtClean="0">
                <a:solidFill>
                  <a:schemeClr val="bg1"/>
                </a:solidFill>
                <a:latin typeface="Arial" panose="020B0604020202020204" pitchFamily="34" charset="0"/>
                <a:cs typeface="Arial" panose="020B0604020202020204" pitchFamily="34" charset="0"/>
              </a:rPr>
              <a:t>Space Grant Symposium, April 16, 2016</a:t>
            </a:r>
          </a:p>
        </p:txBody>
      </p:sp>
      <p:pic>
        <p:nvPicPr>
          <p:cNvPr id="6" name="Picture 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1057954" y="5344047"/>
            <a:ext cx="1134046" cy="1513952"/>
          </a:xfrm>
          <a:prstGeom prst="rect">
            <a:avLst/>
          </a:prstGeom>
        </p:spPr>
      </p:pic>
      <p:pic>
        <p:nvPicPr>
          <p:cNvPr id="7" name="Picture 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281613" y="5344047"/>
            <a:ext cx="1824038" cy="1513952"/>
          </a:xfrm>
          <a:prstGeom prst="rect">
            <a:avLst/>
          </a:prstGeom>
        </p:spPr>
      </p:pic>
      <p:pic>
        <p:nvPicPr>
          <p:cNvPr id="8" name="Picture 7"/>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 y="5344210"/>
            <a:ext cx="1638300" cy="1513789"/>
          </a:xfrm>
          <a:prstGeom prst="rect">
            <a:avLst/>
          </a:prstGeom>
        </p:spPr>
      </p:pic>
      <p:sp>
        <p:nvSpPr>
          <p:cNvPr id="5" name="TextBox 4"/>
          <p:cNvSpPr txBox="1"/>
          <p:nvPr/>
        </p:nvSpPr>
        <p:spPr>
          <a:xfrm>
            <a:off x="3097763" y="2192694"/>
            <a:ext cx="854721" cy="307777"/>
          </a:xfrm>
          <a:prstGeom prst="rect">
            <a:avLst/>
          </a:prstGeom>
          <a:noFill/>
        </p:spPr>
        <p:txBody>
          <a:bodyPr wrap="none" rtlCol="0">
            <a:spAutoFit/>
          </a:bodyPr>
          <a:lstStyle/>
          <a:p>
            <a:r>
              <a:rPr lang="en-US" sz="1400" dirty="0" smtClean="0">
                <a:solidFill>
                  <a:schemeClr val="accent6">
                    <a:lumMod val="60000"/>
                    <a:lumOff val="40000"/>
                  </a:schemeClr>
                </a:solidFill>
              </a:rPr>
              <a:t>HR8799b</a:t>
            </a:r>
            <a:endParaRPr lang="en-US" sz="1400" dirty="0">
              <a:solidFill>
                <a:schemeClr val="accent6">
                  <a:lumMod val="60000"/>
                  <a:lumOff val="40000"/>
                </a:schemeClr>
              </a:solidFill>
            </a:endParaRPr>
          </a:p>
        </p:txBody>
      </p:sp>
      <p:sp>
        <p:nvSpPr>
          <p:cNvPr id="9" name="TextBox 8"/>
          <p:cNvSpPr txBox="1"/>
          <p:nvPr/>
        </p:nvSpPr>
        <p:spPr>
          <a:xfrm>
            <a:off x="6923314" y="2313992"/>
            <a:ext cx="835485" cy="307777"/>
          </a:xfrm>
          <a:prstGeom prst="rect">
            <a:avLst/>
          </a:prstGeom>
          <a:noFill/>
        </p:spPr>
        <p:txBody>
          <a:bodyPr wrap="none" rtlCol="0">
            <a:spAutoFit/>
          </a:bodyPr>
          <a:lstStyle/>
          <a:p>
            <a:r>
              <a:rPr lang="en-US" sz="1400" dirty="0" smtClean="0">
                <a:solidFill>
                  <a:schemeClr val="accent6">
                    <a:lumMod val="60000"/>
                    <a:lumOff val="40000"/>
                  </a:schemeClr>
                </a:solidFill>
              </a:rPr>
              <a:t>HR8799c</a:t>
            </a:r>
            <a:endParaRPr lang="en-US" sz="1400" dirty="0">
              <a:solidFill>
                <a:schemeClr val="accent6">
                  <a:lumMod val="60000"/>
                  <a:lumOff val="40000"/>
                </a:schemeClr>
              </a:solidFill>
            </a:endParaRPr>
          </a:p>
        </p:txBody>
      </p:sp>
      <p:sp>
        <p:nvSpPr>
          <p:cNvPr id="10" name="TextBox 9"/>
          <p:cNvSpPr txBox="1"/>
          <p:nvPr/>
        </p:nvSpPr>
        <p:spPr>
          <a:xfrm>
            <a:off x="7341056" y="6536343"/>
            <a:ext cx="3506409" cy="276999"/>
          </a:xfrm>
          <a:prstGeom prst="rect">
            <a:avLst/>
          </a:prstGeom>
          <a:noFill/>
        </p:spPr>
        <p:txBody>
          <a:bodyPr wrap="none" rtlCol="0">
            <a:spAutoFit/>
          </a:bodyPr>
          <a:lstStyle/>
          <a:p>
            <a:r>
              <a:rPr lang="en-US" sz="1200" dirty="0">
                <a:solidFill>
                  <a:schemeClr val="bg1"/>
                </a:solidFill>
              </a:rPr>
              <a:t>Image credit: NRC-HIA, C. </a:t>
            </a:r>
            <a:r>
              <a:rPr lang="en-US" sz="1200" dirty="0" err="1">
                <a:solidFill>
                  <a:schemeClr val="bg1"/>
                </a:solidFill>
              </a:rPr>
              <a:t>Marois</a:t>
            </a:r>
            <a:r>
              <a:rPr lang="en-US" sz="1200" dirty="0">
                <a:solidFill>
                  <a:schemeClr val="bg1"/>
                </a:solidFill>
              </a:rPr>
              <a:t> &amp; Keck Observatory</a:t>
            </a:r>
          </a:p>
        </p:txBody>
      </p:sp>
    </p:spTree>
    <p:extLst>
      <p:ext uri="{BB962C8B-B14F-4D97-AF65-F5344CB8AC3E}">
        <p14:creationId xmlns:p14="http://schemas.microsoft.com/office/powerpoint/2010/main" val="3337526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Project Status and Future Work</a:t>
            </a:r>
            <a:endParaRPr lang="en-US" dirty="0"/>
          </a:p>
        </p:txBody>
      </p:sp>
      <p:sp>
        <p:nvSpPr>
          <p:cNvPr id="3" name="Content Placeholder 2"/>
          <p:cNvSpPr>
            <a:spLocks noGrp="1"/>
          </p:cNvSpPr>
          <p:nvPr>
            <p:ph idx="1"/>
          </p:nvPr>
        </p:nvSpPr>
        <p:spPr>
          <a:xfrm>
            <a:off x="836387" y="1325562"/>
            <a:ext cx="10515600" cy="4819205"/>
          </a:xfrm>
        </p:spPr>
        <p:txBody>
          <a:bodyPr/>
          <a:lstStyle/>
          <a:p>
            <a:pPr marL="0" indent="0">
              <a:buNone/>
            </a:pPr>
            <a:r>
              <a:rPr lang="en-US" dirty="0" smtClean="0"/>
              <a:t>Project Status:</a:t>
            </a:r>
          </a:p>
          <a:p>
            <a:pPr lvl="1"/>
            <a:r>
              <a:rPr lang="en-US" dirty="0" smtClean="0"/>
              <a:t>Further Testing by injecting “Fake Planet” Spectra</a:t>
            </a:r>
          </a:p>
          <a:p>
            <a:pPr lvl="1"/>
            <a:r>
              <a:rPr lang="en-US" dirty="0" smtClean="0"/>
              <a:t>Characterize the sensitivity of the data</a:t>
            </a:r>
          </a:p>
          <a:p>
            <a:pPr lvl="1"/>
            <a:r>
              <a:rPr lang="en-US" dirty="0" smtClean="0"/>
              <a:t>Working to detect </a:t>
            </a:r>
            <a:r>
              <a:rPr lang="en-US" dirty="0" smtClean="0"/>
              <a:t>the spectra of HR8799 b &amp; c in our data</a:t>
            </a:r>
          </a:p>
          <a:p>
            <a:pPr lvl="1"/>
            <a:r>
              <a:rPr lang="en-US" dirty="0" smtClean="0"/>
              <a:t>Design future observing proposals</a:t>
            </a:r>
          </a:p>
          <a:p>
            <a:pPr marL="0" indent="0">
              <a:buNone/>
            </a:pPr>
            <a:r>
              <a:rPr lang="en-US" dirty="0" smtClean="0"/>
              <a:t>Future Work:</a:t>
            </a:r>
          </a:p>
          <a:p>
            <a:pPr lvl="1"/>
            <a:r>
              <a:rPr lang="en-US" dirty="0" smtClean="0"/>
              <a:t>Using </a:t>
            </a:r>
            <a:r>
              <a:rPr lang="en-US" dirty="0"/>
              <a:t>the higher resolution spectra from the planets, we can </a:t>
            </a:r>
            <a:r>
              <a:rPr lang="en-US" dirty="0" smtClean="0"/>
              <a:t>estimate:</a:t>
            </a:r>
            <a:endParaRPr lang="en-US" dirty="0"/>
          </a:p>
          <a:p>
            <a:pPr lvl="1"/>
            <a:r>
              <a:rPr lang="en-US" dirty="0"/>
              <a:t>Radial velocity</a:t>
            </a:r>
          </a:p>
          <a:p>
            <a:pPr lvl="1"/>
            <a:r>
              <a:rPr lang="en-US" dirty="0"/>
              <a:t>Rotational velocity</a:t>
            </a:r>
          </a:p>
          <a:p>
            <a:pPr lvl="1"/>
            <a:r>
              <a:rPr lang="en-US" dirty="0" smtClean="0"/>
              <a:t>Gravity</a:t>
            </a:r>
            <a:endParaRPr lang="en-US" dirty="0"/>
          </a:p>
          <a:p>
            <a:pPr lvl="1"/>
            <a:r>
              <a:rPr lang="en-US" dirty="0"/>
              <a:t>Presence of new </a:t>
            </a:r>
            <a:r>
              <a:rPr lang="en-US" dirty="0" smtClean="0"/>
              <a:t>molecules</a:t>
            </a:r>
          </a:p>
          <a:p>
            <a:pPr lvl="1"/>
            <a:r>
              <a:rPr lang="en-US" dirty="0" smtClean="0"/>
              <a:t>Planet Masses</a:t>
            </a:r>
            <a:endParaRPr lang="en-US" dirty="0"/>
          </a:p>
        </p:txBody>
      </p:sp>
      <p:pic>
        <p:nvPicPr>
          <p:cNvPr id="4" name="Picture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pic>
        <p:nvPicPr>
          <p:cNvPr id="5" name="Picture 4"/>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6" name="Picture 5"/>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spTree>
    <p:extLst>
      <p:ext uri="{BB962C8B-B14F-4D97-AF65-F5344CB8AC3E}">
        <p14:creationId xmlns:p14="http://schemas.microsoft.com/office/powerpoint/2010/main" val="34488763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387" y="1"/>
            <a:ext cx="10515600" cy="987552"/>
          </a:xfrm>
        </p:spPr>
        <p:txBody>
          <a:bodyPr>
            <a:normAutofit/>
          </a:bodyPr>
          <a:lstStyle/>
          <a:p>
            <a:r>
              <a:rPr lang="en-US" sz="3800" dirty="0" smtClean="0"/>
              <a:t>Acknowledgements</a:t>
            </a:r>
            <a:endParaRPr lang="en-US" sz="3800" dirty="0"/>
          </a:p>
        </p:txBody>
      </p:sp>
      <p:sp>
        <p:nvSpPr>
          <p:cNvPr id="3" name="Content Placeholder 2"/>
          <p:cNvSpPr>
            <a:spLocks noGrp="1"/>
          </p:cNvSpPr>
          <p:nvPr>
            <p:ph idx="1"/>
          </p:nvPr>
        </p:nvSpPr>
        <p:spPr>
          <a:xfrm>
            <a:off x="836387" y="987553"/>
            <a:ext cx="10515600" cy="4983797"/>
          </a:xfrm>
        </p:spPr>
        <p:txBody>
          <a:bodyPr/>
          <a:lstStyle/>
          <a:p>
            <a:r>
              <a:rPr lang="en-US" sz="2100" dirty="0" smtClean="0"/>
              <a:t>NASA Space Grant</a:t>
            </a:r>
          </a:p>
          <a:p>
            <a:r>
              <a:rPr lang="en-US" sz="2100" dirty="0" smtClean="0"/>
              <a:t>University of Arizona</a:t>
            </a:r>
          </a:p>
          <a:p>
            <a:r>
              <a:rPr lang="en-US" sz="2100" dirty="0" err="1" smtClean="0"/>
              <a:t>NExSci</a:t>
            </a:r>
            <a:r>
              <a:rPr lang="en-US" sz="2100" dirty="0" smtClean="0"/>
              <a:t> for time allocated on the Keck Telescope</a:t>
            </a:r>
          </a:p>
          <a:p>
            <a:r>
              <a:rPr lang="en-US" sz="2100" dirty="0" smtClean="0"/>
              <a:t>LPL, including Sarah Peacock, Josh </a:t>
            </a:r>
            <a:r>
              <a:rPr lang="en-US" sz="2100" dirty="0" err="1" smtClean="0"/>
              <a:t>Lothringer</a:t>
            </a:r>
            <a:r>
              <a:rPr lang="en-US" sz="2100" dirty="0" smtClean="0"/>
              <a:t>, and Ian Crossfield for interesting discussions</a:t>
            </a:r>
          </a:p>
          <a:p>
            <a:r>
              <a:rPr lang="en-US" sz="2100" dirty="0" smtClean="0"/>
              <a:t>Additional collaborators on this </a:t>
            </a:r>
            <a:r>
              <a:rPr lang="en-US" sz="2100" dirty="0"/>
              <a:t>p</a:t>
            </a:r>
            <a:r>
              <a:rPr lang="en-US" sz="2100" dirty="0" smtClean="0"/>
              <a:t>roject </a:t>
            </a:r>
            <a:r>
              <a:rPr lang="en-US" sz="2100" dirty="0" smtClean="0"/>
              <a:t>include:</a:t>
            </a:r>
            <a:r>
              <a:rPr lang="en-US" sz="2100" dirty="0"/>
              <a:t> </a:t>
            </a:r>
            <a:r>
              <a:rPr lang="en-US" sz="2100" dirty="0" smtClean="0"/>
              <a:t>Quinn </a:t>
            </a:r>
            <a:r>
              <a:rPr lang="en-US" sz="2100" dirty="0" err="1" smtClean="0"/>
              <a:t>Konopacky</a:t>
            </a:r>
            <a:r>
              <a:rPr lang="en-US" sz="2100" dirty="0" smtClean="0"/>
              <a:t> (UCSD), </a:t>
            </a:r>
            <a:r>
              <a:rPr lang="en-US" sz="2100" dirty="0"/>
              <a:t>Christian </a:t>
            </a:r>
            <a:r>
              <a:rPr lang="en-US" sz="2100" dirty="0" err="1"/>
              <a:t>Marois</a:t>
            </a:r>
            <a:r>
              <a:rPr lang="en-US" sz="2100" dirty="0"/>
              <a:t> (HIA/Victoria), Bruce Macintosh (Stanford), </a:t>
            </a:r>
            <a:r>
              <a:rPr lang="en-US" sz="2100" dirty="0" err="1"/>
              <a:t>Raphaël</a:t>
            </a:r>
            <a:r>
              <a:rPr lang="en-US" sz="2100" dirty="0"/>
              <a:t> </a:t>
            </a:r>
            <a:r>
              <a:rPr lang="en-US" sz="2100" dirty="0" err="1"/>
              <a:t>Galicher</a:t>
            </a:r>
            <a:r>
              <a:rPr lang="en-US" sz="2100" dirty="0"/>
              <a:t> (</a:t>
            </a:r>
            <a:r>
              <a:rPr lang="en-US" sz="2100" dirty="0" err="1"/>
              <a:t>Obs</a:t>
            </a:r>
            <a:r>
              <a:rPr lang="en-US" sz="2100" dirty="0"/>
              <a:t> de Paris)</a:t>
            </a:r>
          </a:p>
          <a:p>
            <a:r>
              <a:rPr lang="en-US" sz="2100" dirty="0"/>
              <a:t>The data presented herein were obtained at the W.M. Keck Observatory, which is operated as a scientific partnership among the California Institute of Technology, the University of California and the National Aeronautics and Space Administration. The Observatory was made possible by the generous financial support of the W.M. Keck Foundation</a:t>
            </a:r>
            <a:r>
              <a:rPr lang="en-US" sz="2100" dirty="0" smtClean="0"/>
              <a:t>.</a:t>
            </a:r>
          </a:p>
          <a:p>
            <a:r>
              <a:rPr lang="en-US" sz="2100" dirty="0"/>
              <a:t>We wish to recognize and acknowledge the very significant cultural role and reverence that the summit of Mauna Kea has always had within the indigenous Hawaiian community.  We are most fortunate to have the opportunity to conduct observations from this </a:t>
            </a:r>
            <a:r>
              <a:rPr lang="en-US" sz="2100" dirty="0" smtClean="0"/>
              <a:t>mountain</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pic>
        <p:nvPicPr>
          <p:cNvPr id="5" name="Picture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6" name="Picture 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spTree>
    <p:extLst>
      <p:ext uri="{BB962C8B-B14F-4D97-AF65-F5344CB8AC3E}">
        <p14:creationId xmlns:p14="http://schemas.microsoft.com/office/powerpoint/2010/main" val="3922937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0411"/>
          </a:xfrm>
        </p:spPr>
        <p:txBody>
          <a:bodyPr>
            <a:normAutofit fontScale="90000"/>
          </a:bodyPr>
          <a:lstStyle/>
          <a:p>
            <a:r>
              <a:rPr lang="en-US" dirty="0" smtClean="0"/>
              <a:t>HR8799</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201067095"/>
              </p:ext>
            </p:extLst>
          </p:nvPr>
        </p:nvGraphicFramePr>
        <p:xfrm>
          <a:off x="838200" y="966069"/>
          <a:ext cx="4837981" cy="2962785"/>
        </p:xfrm>
        <a:graphic>
          <a:graphicData uri="http://schemas.openxmlformats.org/drawingml/2006/table">
            <a:tbl>
              <a:tblPr firstRow="1" bandRow="1">
                <a:tableStyleId>{5940675A-B579-460E-94D1-54222C63F5DA}</a:tableStyleId>
              </a:tblPr>
              <a:tblGrid>
                <a:gridCol w="2172419"/>
                <a:gridCol w="2665562"/>
              </a:tblGrid>
              <a:tr h="504200">
                <a:tc>
                  <a:txBody>
                    <a:bodyPr/>
                    <a:lstStyle/>
                    <a:p>
                      <a:r>
                        <a:rPr lang="en-US" sz="1400" dirty="0" smtClean="0"/>
                        <a:t>Spectral Type</a:t>
                      </a:r>
                      <a:endParaRPr lang="en-US" sz="1400" b="0" dirty="0"/>
                    </a:p>
                  </a:txBody>
                  <a:tcPr/>
                </a:tc>
                <a:tc>
                  <a:txBody>
                    <a:bodyPr/>
                    <a:lstStyle/>
                    <a:p>
                      <a:r>
                        <a:rPr lang="en-US" sz="1400" dirty="0" smtClean="0"/>
                        <a:t>A5V</a:t>
                      </a:r>
                      <a:endParaRPr lang="en-US" sz="1400" b="0" dirty="0"/>
                    </a:p>
                  </a:txBody>
                  <a:tcPr/>
                </a:tc>
              </a:tr>
              <a:tr h="491717">
                <a:tc>
                  <a:txBody>
                    <a:bodyPr/>
                    <a:lstStyle/>
                    <a:p>
                      <a:r>
                        <a:rPr lang="en-US" sz="1400" dirty="0" smtClean="0"/>
                        <a:t>Mass (</a:t>
                      </a:r>
                      <a:r>
                        <a:rPr lang="en-US" sz="1400" baseline="0" dirty="0" smtClean="0"/>
                        <a:t>M</a:t>
                      </a:r>
                      <a:r>
                        <a:rPr lang="en-US" sz="1400" baseline="-25000" dirty="0" smtClean="0"/>
                        <a:t>SUN</a:t>
                      </a:r>
                      <a:r>
                        <a:rPr lang="en-US" sz="1400" baseline="0" dirty="0" smtClean="0"/>
                        <a:t>)</a:t>
                      </a:r>
                      <a:endParaRPr lang="en-US" sz="1400" dirty="0"/>
                    </a:p>
                  </a:txBody>
                  <a:tcPr/>
                </a:tc>
                <a:tc>
                  <a:txBody>
                    <a:bodyPr/>
                    <a:lstStyle/>
                    <a:p>
                      <a:r>
                        <a:rPr lang="en-US" sz="1400" baseline="0" dirty="0" smtClean="0"/>
                        <a:t>1.516</a:t>
                      </a:r>
                      <a:r>
                        <a:rPr lang="en-US" sz="1400" baseline="30000" dirty="0" smtClean="0"/>
                        <a:t>+0.038</a:t>
                      </a:r>
                      <a:r>
                        <a:rPr lang="en-US" sz="1400" baseline="-25000" dirty="0" smtClean="0"/>
                        <a:t>-0.024</a:t>
                      </a:r>
                      <a:r>
                        <a:rPr lang="en-US" sz="1400" baseline="0" dirty="0" smtClean="0"/>
                        <a:t> </a:t>
                      </a:r>
                      <a:endParaRPr lang="en-US" sz="1400" dirty="0"/>
                    </a:p>
                  </a:txBody>
                  <a:tcPr/>
                </a:tc>
              </a:tr>
              <a:tr h="491717">
                <a:tc>
                  <a:txBody>
                    <a:bodyPr/>
                    <a:lstStyle/>
                    <a:p>
                      <a:r>
                        <a:rPr lang="en-US" sz="1400" dirty="0" smtClean="0"/>
                        <a:t>log Luminosity (L</a:t>
                      </a:r>
                      <a:r>
                        <a:rPr lang="en-US" sz="1400" baseline="-25000" dirty="0" smtClean="0"/>
                        <a:t>SUN</a:t>
                      </a:r>
                      <a:r>
                        <a:rPr lang="en-US" sz="1400" baseline="0" dirty="0" smtClean="0"/>
                        <a:t>)</a:t>
                      </a:r>
                      <a:endParaRPr lang="en-US" sz="1400" dirty="0"/>
                    </a:p>
                  </a:txBody>
                  <a:tcPr/>
                </a:tc>
                <a:tc>
                  <a:txBody>
                    <a:bodyPr/>
                    <a:lstStyle/>
                    <a:p>
                      <a:r>
                        <a:rPr lang="en-US" sz="1400" dirty="0" smtClean="0"/>
                        <a:t>5.05</a:t>
                      </a:r>
                      <a:r>
                        <a:rPr lang="en-US" sz="1400" baseline="0" dirty="0" smtClean="0"/>
                        <a:t> +-</a:t>
                      </a:r>
                      <a:r>
                        <a:rPr lang="en-US" sz="1400" dirty="0" smtClean="0"/>
                        <a:t> 0.29</a:t>
                      </a:r>
                      <a:endParaRPr lang="en-US" sz="1400" dirty="0"/>
                    </a:p>
                  </a:txBody>
                  <a:tcPr/>
                </a:tc>
              </a:tr>
              <a:tr h="491717">
                <a:tc>
                  <a:txBody>
                    <a:bodyPr/>
                    <a:lstStyle/>
                    <a:p>
                      <a:r>
                        <a:rPr lang="en-US" sz="1400" dirty="0" smtClean="0"/>
                        <a:t>Distance (pc</a:t>
                      </a:r>
                      <a:r>
                        <a:rPr lang="en-US" sz="1400" baseline="0" dirty="0" smtClean="0"/>
                        <a:t>)</a:t>
                      </a:r>
                      <a:endParaRPr lang="en-US" sz="1400" dirty="0"/>
                    </a:p>
                  </a:txBody>
                  <a:tcPr/>
                </a:tc>
                <a:tc>
                  <a:txBody>
                    <a:bodyPr/>
                    <a:lstStyle/>
                    <a:p>
                      <a:r>
                        <a:rPr lang="en-US" sz="1400" dirty="0" smtClean="0"/>
                        <a:t>39.4 +-</a:t>
                      </a:r>
                      <a:r>
                        <a:rPr lang="en-US" sz="1400" baseline="0" dirty="0" smtClean="0"/>
                        <a:t> 1.09</a:t>
                      </a:r>
                    </a:p>
                  </a:txBody>
                  <a:tcPr/>
                </a:tc>
              </a:tr>
              <a:tr h="491717">
                <a:tc>
                  <a:txBody>
                    <a:bodyPr/>
                    <a:lstStyle/>
                    <a:p>
                      <a:r>
                        <a:rPr lang="en-US" sz="1400" dirty="0" smtClean="0"/>
                        <a:t>Age (</a:t>
                      </a:r>
                      <a:r>
                        <a:rPr lang="en-US" sz="1400" dirty="0" err="1" smtClean="0"/>
                        <a:t>Myr</a:t>
                      </a:r>
                      <a:r>
                        <a:rPr lang="en-US" sz="1400" dirty="0" smtClean="0"/>
                        <a:t>)</a:t>
                      </a:r>
                      <a:endParaRPr lang="en-US" sz="1400" dirty="0"/>
                    </a:p>
                  </a:txBody>
                  <a:tcPr/>
                </a:tc>
                <a:tc>
                  <a:txBody>
                    <a:bodyPr/>
                    <a:lstStyle/>
                    <a:p>
                      <a:r>
                        <a:rPr lang="en-US" sz="1400" dirty="0" smtClean="0"/>
                        <a:t>33</a:t>
                      </a:r>
                      <a:r>
                        <a:rPr lang="en-US" sz="1400" baseline="30000" dirty="0" smtClean="0"/>
                        <a:t>+7</a:t>
                      </a:r>
                      <a:r>
                        <a:rPr lang="en-US" sz="1400" baseline="-25000" dirty="0" smtClean="0"/>
                        <a:t>-13.2</a:t>
                      </a:r>
                      <a:endParaRPr lang="en-US" sz="1400" baseline="0" dirty="0" smtClean="0"/>
                    </a:p>
                  </a:txBody>
                  <a:tcPr/>
                </a:tc>
              </a:tr>
              <a:tr h="491717">
                <a:tc>
                  <a:txBody>
                    <a:bodyPr/>
                    <a:lstStyle/>
                    <a:p>
                      <a:r>
                        <a:rPr lang="en-US" sz="1400" dirty="0" smtClean="0"/>
                        <a:t>Effective Temperature (K)</a:t>
                      </a:r>
                      <a:endParaRPr lang="en-US" sz="1400" dirty="0"/>
                    </a:p>
                  </a:txBody>
                  <a:tcPr/>
                </a:tc>
                <a:tc>
                  <a:txBody>
                    <a:bodyPr/>
                    <a:lstStyle/>
                    <a:p>
                      <a:r>
                        <a:rPr lang="en-US" sz="1400" dirty="0" smtClean="0"/>
                        <a:t>7193 +- 87</a:t>
                      </a:r>
                      <a:endParaRPr lang="en-US" sz="1400" dirty="0"/>
                    </a:p>
                  </a:txBody>
                  <a:tcPr/>
                </a:tc>
              </a:tr>
            </a:tbl>
          </a:graphicData>
        </a:graphic>
      </p:graphicFrame>
      <p:sp>
        <p:nvSpPr>
          <p:cNvPr id="3" name="TextBox 2"/>
          <p:cNvSpPr txBox="1"/>
          <p:nvPr/>
        </p:nvSpPr>
        <p:spPr>
          <a:xfrm>
            <a:off x="838200" y="4008183"/>
            <a:ext cx="1382879" cy="276999"/>
          </a:xfrm>
          <a:prstGeom prst="rect">
            <a:avLst/>
          </a:prstGeom>
          <a:noFill/>
        </p:spPr>
        <p:txBody>
          <a:bodyPr wrap="none" rtlCol="0">
            <a:spAutoFit/>
          </a:bodyPr>
          <a:lstStyle/>
          <a:p>
            <a:r>
              <a:rPr lang="en-US" sz="1200" dirty="0" smtClean="0"/>
              <a:t>Baines et al. (2012)</a:t>
            </a:r>
            <a:endParaRPr lang="en-US" sz="1200" dirty="0"/>
          </a:p>
        </p:txBody>
      </p:sp>
      <p:graphicFrame>
        <p:nvGraphicFramePr>
          <p:cNvPr id="4" name="Table 3"/>
          <p:cNvGraphicFramePr>
            <a:graphicFrameLocks noGrp="1"/>
          </p:cNvGraphicFramePr>
          <p:nvPr>
            <p:extLst>
              <p:ext uri="{D42A27DB-BD31-4B8C-83A1-F6EECF244321}">
                <p14:modId xmlns:p14="http://schemas.microsoft.com/office/powerpoint/2010/main" val="2803378043"/>
              </p:ext>
            </p:extLst>
          </p:nvPr>
        </p:nvGraphicFramePr>
        <p:xfrm>
          <a:off x="6004560" y="971994"/>
          <a:ext cx="5801361" cy="1483360"/>
        </p:xfrm>
        <a:graphic>
          <a:graphicData uri="http://schemas.openxmlformats.org/drawingml/2006/table">
            <a:tbl>
              <a:tblPr firstRow="1" bandRow="1">
                <a:tableStyleId>{5940675A-B579-460E-94D1-54222C63F5DA}</a:tableStyleId>
              </a:tblPr>
              <a:tblGrid>
                <a:gridCol w="1850136"/>
                <a:gridCol w="1947672"/>
                <a:gridCol w="2003553"/>
              </a:tblGrid>
              <a:tr h="370840">
                <a:tc>
                  <a:txBody>
                    <a:bodyPr/>
                    <a:lstStyle/>
                    <a:p>
                      <a:r>
                        <a:rPr lang="en-US" sz="1400" dirty="0" smtClean="0"/>
                        <a:t>Mass (M</a:t>
                      </a:r>
                      <a:r>
                        <a:rPr lang="en-US" sz="1400" baseline="-25000" dirty="0" smtClean="0"/>
                        <a:t>JUP</a:t>
                      </a:r>
                      <a:r>
                        <a:rPr lang="en-US" sz="1400" dirty="0" smtClean="0"/>
                        <a:t>)</a:t>
                      </a:r>
                      <a:endParaRPr lang="en-US" sz="1400" dirty="0"/>
                    </a:p>
                  </a:txBody>
                  <a:tcPr/>
                </a:tc>
                <a:tc>
                  <a:txBody>
                    <a:bodyPr/>
                    <a:lstStyle/>
                    <a:p>
                      <a:r>
                        <a:rPr lang="en-US" sz="1400" dirty="0" smtClean="0"/>
                        <a:t>7 (5-11)</a:t>
                      </a:r>
                      <a:endParaRPr lang="en-US" sz="1400" dirty="0"/>
                    </a:p>
                  </a:txBody>
                  <a:tcPr/>
                </a:tc>
                <a:tc>
                  <a:txBody>
                    <a:bodyPr/>
                    <a:lstStyle/>
                    <a:p>
                      <a:r>
                        <a:rPr lang="en-US" sz="1400" dirty="0" smtClean="0"/>
                        <a:t>10</a:t>
                      </a:r>
                      <a:r>
                        <a:rPr lang="en-US" sz="1400" baseline="0" dirty="0" smtClean="0"/>
                        <a:t> (7-13)</a:t>
                      </a:r>
                      <a:endParaRPr lang="en-US" sz="1400" dirty="0"/>
                    </a:p>
                  </a:txBody>
                  <a:tcPr/>
                </a:tc>
              </a:tr>
              <a:tr h="370840">
                <a:tc>
                  <a:txBody>
                    <a:bodyPr/>
                    <a:lstStyle/>
                    <a:p>
                      <a:r>
                        <a:rPr lang="en-US" sz="1400" dirty="0" smtClean="0"/>
                        <a:t>Orbital Period (years)</a:t>
                      </a:r>
                      <a:endParaRPr lang="en-US" sz="1400" dirty="0"/>
                    </a:p>
                  </a:txBody>
                  <a:tcPr/>
                </a:tc>
                <a:tc>
                  <a:txBody>
                    <a:bodyPr/>
                    <a:lstStyle/>
                    <a:p>
                      <a:r>
                        <a:rPr lang="en-US" sz="1400" dirty="0" smtClean="0"/>
                        <a:t>~ 460</a:t>
                      </a:r>
                      <a:endParaRPr lang="en-US" sz="1400" dirty="0"/>
                    </a:p>
                  </a:txBody>
                  <a:tcPr/>
                </a:tc>
                <a:tc>
                  <a:txBody>
                    <a:bodyPr/>
                    <a:lstStyle/>
                    <a:p>
                      <a:r>
                        <a:rPr lang="en-US" sz="1400" dirty="0" smtClean="0"/>
                        <a:t>~ 190</a:t>
                      </a:r>
                      <a:endParaRPr lang="en-US" sz="1400" dirty="0"/>
                    </a:p>
                  </a:txBody>
                  <a:tcPr/>
                </a:tc>
              </a:tr>
              <a:tr h="370840">
                <a:tc>
                  <a:txBody>
                    <a:bodyPr/>
                    <a:lstStyle/>
                    <a:p>
                      <a:r>
                        <a:rPr lang="en-US" sz="1400" dirty="0" smtClean="0"/>
                        <a:t>log</a:t>
                      </a:r>
                      <a:r>
                        <a:rPr lang="en-US" sz="1400" baseline="0" dirty="0" smtClean="0"/>
                        <a:t> </a:t>
                      </a:r>
                      <a:r>
                        <a:rPr lang="en-US" sz="1400" dirty="0" smtClean="0"/>
                        <a:t>Gravity (</a:t>
                      </a:r>
                      <a:r>
                        <a:rPr lang="en-US" sz="1400" dirty="0" err="1" smtClean="0"/>
                        <a:t>cgs</a:t>
                      </a:r>
                      <a:r>
                        <a:rPr lang="en-US" sz="1400" dirty="0" smtClean="0"/>
                        <a:t>)</a:t>
                      </a:r>
                      <a:endParaRPr lang="en-US" sz="1400" dirty="0"/>
                    </a:p>
                  </a:txBody>
                  <a:tcPr/>
                </a:tc>
                <a:tc>
                  <a:txBody>
                    <a:bodyPr/>
                    <a:lstStyle/>
                    <a:p>
                      <a:r>
                        <a:rPr lang="en-US" sz="1400" dirty="0" smtClean="0"/>
                        <a:t>3.5</a:t>
                      </a:r>
                      <a:endParaRPr lang="en-US" sz="1400" dirty="0"/>
                    </a:p>
                  </a:txBody>
                  <a:tcPr/>
                </a:tc>
                <a:tc>
                  <a:txBody>
                    <a:bodyPr/>
                    <a:lstStyle/>
                    <a:p>
                      <a:r>
                        <a:rPr lang="en-US" sz="1400" dirty="0" smtClean="0"/>
                        <a:t>3.5</a:t>
                      </a:r>
                      <a:endParaRPr lang="en-US" sz="1400" dirty="0"/>
                    </a:p>
                  </a:txBody>
                  <a:tcPr/>
                </a:tc>
              </a:tr>
              <a:tr h="370840">
                <a:tc>
                  <a:txBody>
                    <a:bodyPr/>
                    <a:lstStyle/>
                    <a:p>
                      <a:r>
                        <a:rPr lang="en-US" sz="1400" dirty="0" smtClean="0"/>
                        <a:t>Effective Temp (K)</a:t>
                      </a:r>
                      <a:endParaRPr lang="en-US" sz="1400" dirty="0"/>
                    </a:p>
                  </a:txBody>
                  <a:tcPr/>
                </a:tc>
                <a:tc>
                  <a:txBody>
                    <a:bodyPr/>
                    <a:lstStyle/>
                    <a:p>
                      <a:r>
                        <a:rPr lang="en-US" sz="1400" dirty="0" smtClean="0"/>
                        <a:t>1000</a:t>
                      </a:r>
                      <a:endParaRPr lang="en-US" sz="1400" dirty="0"/>
                    </a:p>
                  </a:txBody>
                  <a:tcPr/>
                </a:tc>
                <a:tc>
                  <a:txBody>
                    <a:bodyPr/>
                    <a:lstStyle/>
                    <a:p>
                      <a:r>
                        <a:rPr lang="en-US" sz="1400" dirty="0" smtClean="0"/>
                        <a:t>1200</a:t>
                      </a:r>
                      <a:endParaRPr lang="en-US" sz="1400" dirty="0"/>
                    </a:p>
                  </a:txBody>
                  <a:tcPr/>
                </a:tc>
              </a:tr>
            </a:tbl>
          </a:graphicData>
        </a:graphic>
      </p:graphicFrame>
      <p:sp>
        <p:nvSpPr>
          <p:cNvPr id="6" name="TextBox 5"/>
          <p:cNvSpPr txBox="1"/>
          <p:nvPr/>
        </p:nvSpPr>
        <p:spPr>
          <a:xfrm>
            <a:off x="8383302" y="596737"/>
            <a:ext cx="1043876" cy="369332"/>
          </a:xfrm>
          <a:prstGeom prst="rect">
            <a:avLst/>
          </a:prstGeom>
          <a:noFill/>
        </p:spPr>
        <p:txBody>
          <a:bodyPr wrap="none" rtlCol="0">
            <a:spAutoFit/>
          </a:bodyPr>
          <a:lstStyle/>
          <a:p>
            <a:r>
              <a:rPr lang="en-US" dirty="0" smtClean="0"/>
              <a:t>HR8799b</a:t>
            </a:r>
            <a:endParaRPr lang="en-US" dirty="0"/>
          </a:p>
        </p:txBody>
      </p:sp>
      <p:sp>
        <p:nvSpPr>
          <p:cNvPr id="9" name="TextBox 8"/>
          <p:cNvSpPr txBox="1"/>
          <p:nvPr/>
        </p:nvSpPr>
        <p:spPr>
          <a:xfrm>
            <a:off x="6004560" y="2591835"/>
            <a:ext cx="1406026" cy="276999"/>
          </a:xfrm>
          <a:prstGeom prst="rect">
            <a:avLst/>
          </a:prstGeom>
          <a:noFill/>
        </p:spPr>
        <p:txBody>
          <a:bodyPr wrap="none" rtlCol="0">
            <a:spAutoFit/>
          </a:bodyPr>
          <a:lstStyle/>
          <a:p>
            <a:r>
              <a:rPr lang="en-US" sz="1200" dirty="0" err="1" smtClean="0"/>
              <a:t>Marois</a:t>
            </a:r>
            <a:r>
              <a:rPr lang="en-US" sz="1200" dirty="0" smtClean="0"/>
              <a:t> et al. (2008)</a:t>
            </a:r>
            <a:endParaRPr lang="en-US" sz="1200" dirty="0"/>
          </a:p>
        </p:txBody>
      </p:sp>
      <p:pic>
        <p:nvPicPr>
          <p:cNvPr id="10" name="Picture 9"/>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4029" y="4336174"/>
            <a:ext cx="10489771" cy="1883753"/>
          </a:xfrm>
          <a:prstGeom prst="rect">
            <a:avLst/>
          </a:prstGeom>
        </p:spPr>
      </p:pic>
      <p:sp>
        <p:nvSpPr>
          <p:cNvPr id="11" name="TextBox 10"/>
          <p:cNvSpPr txBox="1"/>
          <p:nvPr/>
        </p:nvSpPr>
        <p:spPr>
          <a:xfrm>
            <a:off x="10333969" y="590330"/>
            <a:ext cx="1019831" cy="369332"/>
          </a:xfrm>
          <a:prstGeom prst="rect">
            <a:avLst/>
          </a:prstGeom>
          <a:noFill/>
        </p:spPr>
        <p:txBody>
          <a:bodyPr wrap="none" rtlCol="0">
            <a:spAutoFit/>
          </a:bodyPr>
          <a:lstStyle/>
          <a:p>
            <a:r>
              <a:rPr lang="en-US" dirty="0" smtClean="0"/>
              <a:t>HR8799c</a:t>
            </a:r>
            <a:endParaRPr lang="en-US" dirty="0"/>
          </a:p>
        </p:txBody>
      </p:sp>
      <p:sp>
        <p:nvSpPr>
          <p:cNvPr id="12" name="TextBox 11"/>
          <p:cNvSpPr txBox="1"/>
          <p:nvPr/>
        </p:nvSpPr>
        <p:spPr>
          <a:xfrm>
            <a:off x="3916621" y="4114482"/>
            <a:ext cx="4358757" cy="369332"/>
          </a:xfrm>
          <a:prstGeom prst="rect">
            <a:avLst/>
          </a:prstGeom>
          <a:noFill/>
        </p:spPr>
        <p:txBody>
          <a:bodyPr wrap="none" rtlCol="0">
            <a:spAutoFit/>
          </a:bodyPr>
          <a:lstStyle/>
          <a:p>
            <a:r>
              <a:rPr lang="en-US" dirty="0" smtClean="0"/>
              <a:t>Medium-Resolution Stellar Spectrum (Osiris)</a:t>
            </a:r>
            <a:endParaRPr lang="en-US" dirty="0"/>
          </a:p>
        </p:txBody>
      </p:sp>
      <p:cxnSp>
        <p:nvCxnSpPr>
          <p:cNvPr id="14" name="Straight Connector 13"/>
          <p:cNvCxnSpPr/>
          <p:nvPr/>
        </p:nvCxnSpPr>
        <p:spPr>
          <a:xfrm flipV="1">
            <a:off x="9162848" y="4493212"/>
            <a:ext cx="0" cy="1284299"/>
          </a:xfrm>
          <a:prstGeom prst="line">
            <a:avLst/>
          </a:prstGeom>
          <a:ln w="19050">
            <a:prstDash val="sysDash"/>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V="1">
            <a:off x="9673792" y="4493212"/>
            <a:ext cx="0" cy="1284299"/>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9078364" y="4873752"/>
            <a:ext cx="697627" cy="261610"/>
          </a:xfrm>
          <a:prstGeom prst="rect">
            <a:avLst/>
          </a:prstGeom>
          <a:noFill/>
        </p:spPr>
        <p:txBody>
          <a:bodyPr wrap="none" rtlCol="0">
            <a:spAutoFit/>
          </a:bodyPr>
          <a:lstStyle/>
          <a:p>
            <a:r>
              <a:rPr lang="en-US" sz="1100" dirty="0" smtClean="0"/>
              <a:t>Order 33</a:t>
            </a:r>
            <a:endParaRPr lang="en-US" sz="1100" dirty="0"/>
          </a:p>
        </p:txBody>
      </p:sp>
      <p:pic>
        <p:nvPicPr>
          <p:cNvPr id="21" name="Picture 20"/>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22" name="Picture 21"/>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pic>
        <p:nvPicPr>
          <p:cNvPr id="23" name="Picture 22"/>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spTree>
    <p:extLst>
      <p:ext uri="{BB962C8B-B14F-4D97-AF65-F5344CB8AC3E}">
        <p14:creationId xmlns:p14="http://schemas.microsoft.com/office/powerpoint/2010/main" val="4169847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387" y="0"/>
            <a:ext cx="10515600" cy="1325563"/>
          </a:xfrm>
        </p:spPr>
        <p:txBody>
          <a:bodyPr/>
          <a:lstStyle/>
          <a:p>
            <a:r>
              <a:rPr lang="en-US" dirty="0" smtClean="0"/>
              <a:t>Observations / Data</a:t>
            </a:r>
            <a:endParaRPr lang="en-US" dirty="0"/>
          </a:p>
        </p:txBody>
      </p:sp>
      <p:sp>
        <p:nvSpPr>
          <p:cNvPr id="3" name="Content Placeholder 2"/>
          <p:cNvSpPr>
            <a:spLocks noGrp="1"/>
          </p:cNvSpPr>
          <p:nvPr>
            <p:ph sz="half" idx="1"/>
          </p:nvPr>
        </p:nvSpPr>
        <p:spPr>
          <a:xfrm>
            <a:off x="836387" y="1325563"/>
            <a:ext cx="5181600" cy="4351338"/>
          </a:xfrm>
        </p:spPr>
        <p:txBody>
          <a:bodyPr>
            <a:normAutofit fontScale="85000" lnSpcReduction="10000"/>
          </a:bodyPr>
          <a:lstStyle/>
          <a:p>
            <a:r>
              <a:rPr lang="en-US" dirty="0"/>
              <a:t>Observations taken at the Keck II telescope in Mauna Kea, Hawaii</a:t>
            </a:r>
          </a:p>
          <a:p>
            <a:pPr lvl="1"/>
            <a:r>
              <a:rPr lang="en-US" dirty="0"/>
              <a:t>August 8 – 9, 2012; October 24-26, </a:t>
            </a:r>
            <a:r>
              <a:rPr lang="en-US" dirty="0" smtClean="0"/>
              <a:t>2012</a:t>
            </a:r>
          </a:p>
          <a:p>
            <a:pPr lvl="1"/>
            <a:r>
              <a:rPr lang="en-US" dirty="0"/>
              <a:t>20 min </a:t>
            </a:r>
            <a:r>
              <a:rPr lang="en-US" dirty="0" smtClean="0"/>
              <a:t>exposures</a:t>
            </a:r>
            <a:endParaRPr lang="en-US" dirty="0"/>
          </a:p>
          <a:p>
            <a:pPr lvl="1"/>
            <a:r>
              <a:rPr lang="en-US" dirty="0"/>
              <a:t>Some observations impacted by weather</a:t>
            </a:r>
          </a:p>
          <a:p>
            <a:r>
              <a:rPr lang="en-US" dirty="0" smtClean="0"/>
              <a:t>NIRSPEC (Near-Infrared Spectrograph)</a:t>
            </a:r>
          </a:p>
          <a:p>
            <a:pPr lvl="1"/>
            <a:r>
              <a:rPr lang="en-US" dirty="0" smtClean="0"/>
              <a:t>Provides R ~ 25,000 spectra</a:t>
            </a:r>
          </a:p>
          <a:p>
            <a:pPr lvl="1"/>
            <a:r>
              <a:rPr lang="en-US" dirty="0" smtClean="0"/>
              <a:t>Single-slit</a:t>
            </a:r>
          </a:p>
          <a:p>
            <a:pPr lvl="1"/>
            <a:r>
              <a:rPr lang="en-US" dirty="0" smtClean="0"/>
              <a:t>Cross-Dispersed</a:t>
            </a:r>
          </a:p>
          <a:p>
            <a:r>
              <a:rPr lang="en-US" dirty="0" smtClean="0"/>
              <a:t>Adaptive Optics</a:t>
            </a:r>
          </a:p>
          <a:p>
            <a:pPr lvl="1"/>
            <a:r>
              <a:rPr lang="en-US" dirty="0" smtClean="0"/>
              <a:t>Corrects for unstable atmosphere</a:t>
            </a:r>
          </a:p>
          <a:p>
            <a:pPr lvl="1"/>
            <a:r>
              <a:rPr lang="en-US" dirty="0" smtClean="0"/>
              <a:t>Reduces the scattering of starlight</a:t>
            </a:r>
          </a:p>
        </p:txBody>
      </p:sp>
      <p:pic>
        <p:nvPicPr>
          <p:cNvPr id="5" name="Content Placeholder 4"/>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018604" y="1537857"/>
            <a:ext cx="5814612" cy="3926750"/>
          </a:xfrm>
        </p:spPr>
      </p:pic>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8" name="Picture 7"/>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pic>
        <p:nvPicPr>
          <p:cNvPr id="9" name="Picture 8"/>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sp>
        <p:nvSpPr>
          <p:cNvPr id="4" name="TextBox 3"/>
          <p:cNvSpPr txBox="1"/>
          <p:nvPr/>
        </p:nvSpPr>
        <p:spPr>
          <a:xfrm>
            <a:off x="6017987" y="5538401"/>
            <a:ext cx="5860387" cy="276999"/>
          </a:xfrm>
          <a:prstGeom prst="rect">
            <a:avLst/>
          </a:prstGeom>
          <a:noFill/>
        </p:spPr>
        <p:txBody>
          <a:bodyPr wrap="none" rtlCol="0">
            <a:spAutoFit/>
          </a:bodyPr>
          <a:lstStyle/>
          <a:p>
            <a:r>
              <a:rPr lang="en-US" sz="1200" dirty="0" smtClean="0"/>
              <a:t>Image of twin Keck Telescopes </a:t>
            </a:r>
            <a:r>
              <a:rPr lang="en-US" sz="1200" dirty="0"/>
              <a:t>from http://www.jpl.nasa.gov/news/news.php?feature=585</a:t>
            </a:r>
          </a:p>
        </p:txBody>
      </p:sp>
    </p:spTree>
    <p:extLst>
      <p:ext uri="{BB962C8B-B14F-4D97-AF65-F5344CB8AC3E}">
        <p14:creationId xmlns:p14="http://schemas.microsoft.com/office/powerpoint/2010/main" val="1556080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(Planet Formation)</a:t>
            </a:r>
            <a:endParaRPr lang="en-US" dirty="0"/>
          </a:p>
        </p:txBody>
      </p:sp>
      <p:sp>
        <p:nvSpPr>
          <p:cNvPr id="3" name="Content Placeholder 2"/>
          <p:cNvSpPr>
            <a:spLocks noGrp="1"/>
          </p:cNvSpPr>
          <p:nvPr>
            <p:ph idx="1"/>
          </p:nvPr>
        </p:nvSpPr>
        <p:spPr/>
        <p:txBody>
          <a:bodyPr>
            <a:normAutofit/>
          </a:bodyPr>
          <a:lstStyle/>
          <a:p>
            <a:r>
              <a:rPr lang="en-US" dirty="0"/>
              <a:t>Studying the youngest planets helps to better understand how planets form </a:t>
            </a:r>
          </a:p>
          <a:p>
            <a:r>
              <a:rPr lang="en-US" dirty="0" smtClean="0"/>
              <a:t>HR8799 (Star):</a:t>
            </a:r>
            <a:endParaRPr lang="en-US" dirty="0"/>
          </a:p>
          <a:p>
            <a:pPr lvl="1"/>
            <a:r>
              <a:rPr lang="en-US" dirty="0"/>
              <a:t>~ </a:t>
            </a:r>
            <a:r>
              <a:rPr lang="en-US" dirty="0" smtClean="0"/>
              <a:t>33 </a:t>
            </a:r>
            <a:r>
              <a:rPr lang="en-US" dirty="0" err="1"/>
              <a:t>Myrs</a:t>
            </a:r>
            <a:r>
              <a:rPr lang="en-US" dirty="0"/>
              <a:t> old</a:t>
            </a:r>
          </a:p>
          <a:p>
            <a:pPr lvl="1"/>
            <a:r>
              <a:rPr lang="en-US" dirty="0"/>
              <a:t>Contains four gas </a:t>
            </a:r>
            <a:r>
              <a:rPr lang="en-US" dirty="0" smtClean="0"/>
              <a:t>giants</a:t>
            </a:r>
          </a:p>
          <a:p>
            <a:r>
              <a:rPr lang="en-US" dirty="0" smtClean="0"/>
              <a:t>HR8799 b and c (Planets):</a:t>
            </a:r>
          </a:p>
          <a:p>
            <a:pPr lvl="1"/>
            <a:r>
              <a:rPr lang="en-US" dirty="0" smtClean="0"/>
              <a:t>Gas giants, more massive than Jupiter</a:t>
            </a:r>
          </a:p>
          <a:p>
            <a:pPr lvl="1"/>
            <a:r>
              <a:rPr lang="en-US" dirty="0" smtClean="0"/>
              <a:t>Hotter than Jupiter</a:t>
            </a:r>
          </a:p>
          <a:p>
            <a:pPr lvl="1"/>
            <a:r>
              <a:rPr lang="en-US" dirty="0" smtClean="0"/>
              <a:t>Bright in the infrared</a:t>
            </a:r>
          </a:p>
          <a:p>
            <a:pPr lvl="1"/>
            <a:endParaRPr lang="en-US" dirty="0" smtClean="0"/>
          </a:p>
          <a:p>
            <a:pPr lvl="1"/>
            <a:endParaRPr lang="en-US" dirty="0" smtClean="0"/>
          </a:p>
        </p:txBody>
      </p:sp>
      <p:pic>
        <p:nvPicPr>
          <p:cNvPr id="21" name="Picture 2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22" name="Picture 2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pic>
        <p:nvPicPr>
          <p:cNvPr id="23" name="Picture 22"/>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spTree>
    <p:extLst>
      <p:ext uri="{BB962C8B-B14F-4D97-AF65-F5344CB8AC3E}">
        <p14:creationId xmlns:p14="http://schemas.microsoft.com/office/powerpoint/2010/main" val="2525708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387" y="0"/>
            <a:ext cx="10515600" cy="1325563"/>
          </a:xfrm>
        </p:spPr>
        <p:txBody>
          <a:bodyPr>
            <a:normAutofit/>
          </a:bodyPr>
          <a:lstStyle/>
          <a:p>
            <a:r>
              <a:rPr lang="en-US" sz="3800" dirty="0" smtClean="0"/>
              <a:t>Motivation (High-Resolution Spectroscopy):</a:t>
            </a:r>
            <a:br>
              <a:rPr lang="en-US" sz="3800" dirty="0" smtClean="0"/>
            </a:br>
            <a:r>
              <a:rPr lang="en-US" sz="3800" dirty="0" smtClean="0"/>
              <a:t>Provides Estimates of Rotational and Orbital Velocity</a:t>
            </a:r>
            <a:endParaRPr lang="en-US" sz="3800" dirty="0"/>
          </a:p>
        </p:txBody>
      </p:sp>
      <p:pic>
        <p:nvPicPr>
          <p:cNvPr id="3" name="Picture 2"/>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308571" y="1720521"/>
            <a:ext cx="7571232" cy="4144125"/>
          </a:xfrm>
          <a:prstGeom prst="rect">
            <a:avLst/>
          </a:prstGeom>
        </p:spPr>
      </p:pic>
      <p:sp>
        <p:nvSpPr>
          <p:cNvPr id="4" name="TextBox 3"/>
          <p:cNvSpPr txBox="1"/>
          <p:nvPr/>
        </p:nvSpPr>
        <p:spPr>
          <a:xfrm>
            <a:off x="3683686" y="1140897"/>
            <a:ext cx="5155514" cy="369332"/>
          </a:xfrm>
          <a:prstGeom prst="rect">
            <a:avLst/>
          </a:prstGeom>
          <a:noFill/>
        </p:spPr>
        <p:txBody>
          <a:bodyPr wrap="none" rtlCol="0">
            <a:spAutoFit/>
          </a:bodyPr>
          <a:lstStyle/>
          <a:p>
            <a:r>
              <a:rPr lang="en-US" dirty="0" smtClean="0"/>
              <a:t>High, Medium, and Low Resolution Spectra (HR8799)</a:t>
            </a:r>
            <a:endParaRPr lang="en-US" dirty="0"/>
          </a:p>
        </p:txBody>
      </p:sp>
      <p:cxnSp>
        <p:nvCxnSpPr>
          <p:cNvPr id="7" name="Straight Arrow Connector 6"/>
          <p:cNvCxnSpPr/>
          <p:nvPr/>
        </p:nvCxnSpPr>
        <p:spPr>
          <a:xfrm flipH="1">
            <a:off x="3172968" y="1694895"/>
            <a:ext cx="2537720" cy="0"/>
          </a:xfrm>
          <a:prstGeom prst="straightConnector1">
            <a:avLst/>
          </a:prstGeom>
          <a:ln>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6642340" y="1694895"/>
            <a:ext cx="2419364" cy="0"/>
          </a:xfrm>
          <a:prstGeom prst="straightConnector1">
            <a:avLst/>
          </a:prstGeom>
          <a:ln>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4046527" y="1464063"/>
            <a:ext cx="790601" cy="276999"/>
          </a:xfrm>
          <a:prstGeom prst="rect">
            <a:avLst/>
          </a:prstGeom>
          <a:noFill/>
        </p:spPr>
        <p:txBody>
          <a:bodyPr wrap="none" rtlCol="0">
            <a:spAutoFit/>
          </a:bodyPr>
          <a:lstStyle/>
          <a:p>
            <a:r>
              <a:rPr lang="en-US" sz="1200" dirty="0" smtClean="0">
                <a:solidFill>
                  <a:schemeClr val="accent1"/>
                </a:solidFill>
              </a:rPr>
              <a:t>Blue-Shift</a:t>
            </a:r>
            <a:endParaRPr lang="en-US" sz="1200" dirty="0">
              <a:solidFill>
                <a:schemeClr val="accent1"/>
              </a:solidFill>
            </a:endParaRPr>
          </a:p>
        </p:txBody>
      </p:sp>
      <p:sp>
        <p:nvSpPr>
          <p:cNvPr id="11" name="TextBox 10"/>
          <p:cNvSpPr txBox="1"/>
          <p:nvPr/>
        </p:nvSpPr>
        <p:spPr>
          <a:xfrm>
            <a:off x="7475701" y="1464062"/>
            <a:ext cx="752642" cy="276999"/>
          </a:xfrm>
          <a:prstGeom prst="rect">
            <a:avLst/>
          </a:prstGeom>
          <a:noFill/>
        </p:spPr>
        <p:txBody>
          <a:bodyPr wrap="none" rtlCol="0">
            <a:spAutoFit/>
          </a:bodyPr>
          <a:lstStyle/>
          <a:p>
            <a:r>
              <a:rPr lang="en-US" sz="1200" dirty="0" smtClean="0">
                <a:solidFill>
                  <a:srgbClr val="FF0000"/>
                </a:solidFill>
              </a:rPr>
              <a:t>Red-Shift</a:t>
            </a:r>
            <a:endParaRPr lang="en-US" sz="1200" dirty="0">
              <a:solidFill>
                <a:srgbClr val="FF0000"/>
              </a:solidFill>
            </a:endParaRPr>
          </a:p>
        </p:txBody>
      </p:sp>
      <p:cxnSp>
        <p:nvCxnSpPr>
          <p:cNvPr id="13" name="Straight Arrow Connector 12"/>
          <p:cNvCxnSpPr/>
          <p:nvPr/>
        </p:nvCxnSpPr>
        <p:spPr>
          <a:xfrm flipV="1">
            <a:off x="2312854" y="1995848"/>
            <a:ext cx="8626" cy="30609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rot="16200000">
            <a:off x="788289" y="3341654"/>
            <a:ext cx="2666949" cy="369332"/>
          </a:xfrm>
          <a:prstGeom prst="rect">
            <a:avLst/>
          </a:prstGeom>
          <a:noFill/>
        </p:spPr>
        <p:txBody>
          <a:bodyPr wrap="none" rtlCol="0">
            <a:spAutoFit/>
          </a:bodyPr>
          <a:lstStyle/>
          <a:p>
            <a:r>
              <a:rPr lang="en-US" dirty="0" smtClean="0"/>
              <a:t>Higher Spectral Resolution</a:t>
            </a:r>
            <a:endParaRPr lang="en-US" dirty="0"/>
          </a:p>
        </p:txBody>
      </p:sp>
      <p:sp>
        <p:nvSpPr>
          <p:cNvPr id="6" name="TextBox 5"/>
          <p:cNvSpPr txBox="1"/>
          <p:nvPr/>
        </p:nvSpPr>
        <p:spPr>
          <a:xfrm>
            <a:off x="4158625" y="5839240"/>
            <a:ext cx="3871124" cy="369332"/>
          </a:xfrm>
          <a:prstGeom prst="rect">
            <a:avLst/>
          </a:prstGeom>
          <a:noFill/>
        </p:spPr>
        <p:txBody>
          <a:bodyPr wrap="none" rtlCol="0">
            <a:spAutoFit/>
          </a:bodyPr>
          <a:lstStyle/>
          <a:p>
            <a:r>
              <a:rPr lang="en-US" dirty="0" smtClean="0"/>
              <a:t>Model Spectra at R ~ 100, 4000, 25,000</a:t>
            </a:r>
            <a:endParaRPr lang="en-US" dirty="0"/>
          </a:p>
        </p:txBody>
      </p:sp>
      <p:pic>
        <p:nvPicPr>
          <p:cNvPr id="22" name="Picture 2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23" name="Picture 22"/>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pic>
        <p:nvPicPr>
          <p:cNvPr id="24" name="Picture 23"/>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cxnSp>
        <p:nvCxnSpPr>
          <p:cNvPr id="21" name="Straight Arrow Connector 20"/>
          <p:cNvCxnSpPr/>
          <p:nvPr/>
        </p:nvCxnSpPr>
        <p:spPr>
          <a:xfrm>
            <a:off x="5805646" y="2258568"/>
            <a:ext cx="37569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H="1">
            <a:off x="6454491" y="2258568"/>
            <a:ext cx="37569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1" name="TextBox 30"/>
          <p:cNvSpPr txBox="1"/>
          <p:nvPr/>
        </p:nvSpPr>
        <p:spPr>
          <a:xfrm>
            <a:off x="5888152" y="2002313"/>
            <a:ext cx="859531" cy="276999"/>
          </a:xfrm>
          <a:prstGeom prst="rect">
            <a:avLst/>
          </a:prstGeom>
          <a:noFill/>
        </p:spPr>
        <p:txBody>
          <a:bodyPr wrap="none" rtlCol="0">
            <a:spAutoFit/>
          </a:bodyPr>
          <a:lstStyle/>
          <a:p>
            <a:r>
              <a:rPr lang="en-US" sz="1200" dirty="0" smtClean="0"/>
              <a:t>Line Width</a:t>
            </a:r>
            <a:endParaRPr lang="en-US" sz="1200" dirty="0"/>
          </a:p>
        </p:txBody>
      </p:sp>
    </p:spTree>
    <p:extLst>
      <p:ext uri="{BB962C8B-B14F-4D97-AF65-F5344CB8AC3E}">
        <p14:creationId xmlns:p14="http://schemas.microsoft.com/office/powerpoint/2010/main" val="2381379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0443"/>
          </a:xfrm>
        </p:spPr>
        <p:txBody>
          <a:bodyPr>
            <a:normAutofit fontScale="90000"/>
          </a:bodyPr>
          <a:lstStyle/>
          <a:p>
            <a:r>
              <a:rPr lang="en-US" dirty="0" smtClean="0"/>
              <a:t>Objective: Extract the Spectra of</a:t>
            </a:r>
            <a:br>
              <a:rPr lang="en-US" dirty="0" smtClean="0"/>
            </a:br>
            <a:r>
              <a:rPr lang="en-US" dirty="0" smtClean="0"/>
              <a:t>HR8799 b and c</a:t>
            </a:r>
            <a:endParaRPr lang="en-US" dirty="0"/>
          </a:p>
        </p:txBody>
      </p:sp>
      <p:sp>
        <p:nvSpPr>
          <p:cNvPr id="3" name="Content Placeholder 2"/>
          <p:cNvSpPr>
            <a:spLocks noGrp="1"/>
          </p:cNvSpPr>
          <p:nvPr>
            <p:ph sz="half" idx="1"/>
          </p:nvPr>
        </p:nvSpPr>
        <p:spPr>
          <a:xfrm>
            <a:off x="838200" y="1693287"/>
            <a:ext cx="4158018" cy="3509649"/>
          </a:xfrm>
        </p:spPr>
        <p:txBody>
          <a:bodyPr>
            <a:normAutofit/>
          </a:bodyPr>
          <a:lstStyle/>
          <a:p>
            <a:pPr marL="0" indent="0">
              <a:buNone/>
            </a:pPr>
            <a:r>
              <a:rPr lang="en-US" dirty="0" smtClean="0"/>
              <a:t>Obstacles:</a:t>
            </a:r>
          </a:p>
          <a:p>
            <a:r>
              <a:rPr lang="en-US" dirty="0" smtClean="0"/>
              <a:t>Scattered Star Light (Speckles)</a:t>
            </a:r>
          </a:p>
          <a:p>
            <a:r>
              <a:rPr lang="en-US" dirty="0" smtClean="0"/>
              <a:t>Locating faint planet trace</a:t>
            </a:r>
          </a:p>
          <a:p>
            <a:pPr lvl="1"/>
            <a:r>
              <a:rPr lang="en-US" dirty="0" smtClean="0"/>
              <a:t>See cutout of order 33 below</a:t>
            </a:r>
          </a:p>
          <a:p>
            <a:r>
              <a:rPr lang="en-US" dirty="0" smtClean="0"/>
              <a:t>Low </a:t>
            </a:r>
            <a:r>
              <a:rPr lang="en-US" dirty="0"/>
              <a:t>signal-to-noise </a:t>
            </a:r>
            <a:r>
              <a:rPr lang="en-US" dirty="0" smtClean="0"/>
              <a:t>data</a:t>
            </a:r>
          </a:p>
        </p:txBody>
      </p:sp>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417229" y="1690688"/>
            <a:ext cx="3421011" cy="3201931"/>
          </a:xfrm>
          <a:prstGeom prst="rect">
            <a:avLst/>
          </a:prstGeom>
        </p:spPr>
      </p:pic>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202936" y="4892618"/>
            <a:ext cx="6635304" cy="1486403"/>
          </a:xfrm>
          <a:prstGeom prst="rect">
            <a:avLst/>
          </a:prstGeom>
        </p:spPr>
      </p:pic>
      <p:sp>
        <p:nvSpPr>
          <p:cNvPr id="8" name="Rectangle 7"/>
          <p:cNvSpPr/>
          <p:nvPr/>
        </p:nvSpPr>
        <p:spPr>
          <a:xfrm>
            <a:off x="8567928" y="2368296"/>
            <a:ext cx="3063594" cy="420624"/>
          </a:xfrm>
          <a:prstGeom prst="rect">
            <a:avLst/>
          </a:prstGeom>
          <a:no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TextBox 8"/>
          <p:cNvSpPr txBox="1"/>
          <p:nvPr/>
        </p:nvSpPr>
        <p:spPr>
          <a:xfrm>
            <a:off x="8520588" y="2060518"/>
            <a:ext cx="833049" cy="307777"/>
          </a:xfrm>
          <a:prstGeom prst="rect">
            <a:avLst/>
          </a:prstGeom>
          <a:noFill/>
        </p:spPr>
        <p:txBody>
          <a:bodyPr wrap="none" rtlCol="0">
            <a:spAutoFit/>
          </a:bodyPr>
          <a:lstStyle/>
          <a:p>
            <a:r>
              <a:rPr lang="en-US" sz="1400" dirty="0" smtClean="0">
                <a:solidFill>
                  <a:srgbClr val="FF0000"/>
                </a:solidFill>
              </a:rPr>
              <a:t>Order 33</a:t>
            </a:r>
            <a:endParaRPr lang="en-US" sz="1400" dirty="0">
              <a:solidFill>
                <a:srgbClr val="FF0000"/>
              </a:solidFill>
            </a:endParaRPr>
          </a:p>
        </p:txBody>
      </p:sp>
      <p:sp>
        <p:nvSpPr>
          <p:cNvPr id="11" name="Left Brace 10"/>
          <p:cNvSpPr/>
          <p:nvPr/>
        </p:nvSpPr>
        <p:spPr>
          <a:xfrm>
            <a:off x="5266944" y="5528519"/>
            <a:ext cx="219455" cy="415081"/>
          </a:xfrm>
          <a:prstGeom prst="leftBrace">
            <a:avLst/>
          </a:prstGeom>
          <a:ln w="28575">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2" name="TextBox 11"/>
          <p:cNvSpPr txBox="1"/>
          <p:nvPr/>
        </p:nvSpPr>
        <p:spPr>
          <a:xfrm>
            <a:off x="3771046" y="5525739"/>
            <a:ext cx="1471172" cy="646331"/>
          </a:xfrm>
          <a:prstGeom prst="rect">
            <a:avLst/>
          </a:prstGeom>
          <a:noFill/>
        </p:spPr>
        <p:txBody>
          <a:bodyPr wrap="none" rtlCol="0">
            <a:spAutoFit/>
          </a:bodyPr>
          <a:lstStyle/>
          <a:p>
            <a:r>
              <a:rPr lang="en-US" dirty="0" smtClean="0"/>
              <a:t>Planet’s Trace</a:t>
            </a:r>
          </a:p>
          <a:p>
            <a:r>
              <a:rPr lang="en-US" dirty="0" smtClean="0"/>
              <a:t>(Somewhere)</a:t>
            </a:r>
            <a:endParaRPr lang="en-US" dirty="0"/>
          </a:p>
        </p:txBody>
      </p:sp>
      <p:sp>
        <p:nvSpPr>
          <p:cNvPr id="13" name="Left Brace 12"/>
          <p:cNvSpPr/>
          <p:nvPr/>
        </p:nvSpPr>
        <p:spPr>
          <a:xfrm>
            <a:off x="5266944" y="5305577"/>
            <a:ext cx="219455" cy="220162"/>
          </a:xfrm>
          <a:prstGeom prst="leftBrace">
            <a:avLst/>
          </a:prstGeom>
          <a:ln w="28575">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4" name="TextBox 13"/>
          <p:cNvSpPr txBox="1"/>
          <p:nvPr/>
        </p:nvSpPr>
        <p:spPr>
          <a:xfrm>
            <a:off x="3904488" y="5202936"/>
            <a:ext cx="1248996" cy="369332"/>
          </a:xfrm>
          <a:prstGeom prst="rect">
            <a:avLst/>
          </a:prstGeom>
          <a:noFill/>
        </p:spPr>
        <p:txBody>
          <a:bodyPr wrap="none" rtlCol="0">
            <a:spAutoFit/>
          </a:bodyPr>
          <a:lstStyle/>
          <a:p>
            <a:r>
              <a:rPr lang="en-US" dirty="0" smtClean="0"/>
              <a:t>Star’s Trace</a:t>
            </a:r>
            <a:endParaRPr lang="en-US" dirty="0"/>
          </a:p>
        </p:txBody>
      </p:sp>
      <p:sp>
        <p:nvSpPr>
          <p:cNvPr id="15" name="TextBox 14"/>
          <p:cNvSpPr txBox="1"/>
          <p:nvPr/>
        </p:nvSpPr>
        <p:spPr>
          <a:xfrm>
            <a:off x="5883386" y="1170518"/>
            <a:ext cx="1853392" cy="523220"/>
          </a:xfrm>
          <a:prstGeom prst="rect">
            <a:avLst/>
          </a:prstGeom>
          <a:noFill/>
        </p:spPr>
        <p:txBody>
          <a:bodyPr wrap="none" rtlCol="0">
            <a:spAutoFit/>
          </a:bodyPr>
          <a:lstStyle/>
          <a:p>
            <a:pPr algn="ctr"/>
            <a:r>
              <a:rPr lang="en-US" sz="1400" dirty="0" smtClean="0"/>
              <a:t>Scam image 4.3” x 4.3”</a:t>
            </a:r>
          </a:p>
          <a:p>
            <a:pPr algn="ctr"/>
            <a:r>
              <a:rPr lang="en-US" sz="1400" dirty="0" smtClean="0"/>
              <a:t>Slit placed on HR8799c</a:t>
            </a:r>
            <a:endParaRPr lang="en-US" sz="1400" dirty="0"/>
          </a:p>
        </p:txBody>
      </p:sp>
      <p:sp>
        <p:nvSpPr>
          <p:cNvPr id="16" name="TextBox 15"/>
          <p:cNvSpPr txBox="1"/>
          <p:nvPr/>
        </p:nvSpPr>
        <p:spPr>
          <a:xfrm>
            <a:off x="9097679" y="1172656"/>
            <a:ext cx="1853584" cy="523220"/>
          </a:xfrm>
          <a:prstGeom prst="rect">
            <a:avLst/>
          </a:prstGeom>
          <a:noFill/>
        </p:spPr>
        <p:txBody>
          <a:bodyPr wrap="none" rtlCol="0">
            <a:spAutoFit/>
          </a:bodyPr>
          <a:lstStyle/>
          <a:p>
            <a:pPr algn="ctr"/>
            <a:r>
              <a:rPr lang="en-US" sz="1400" dirty="0" smtClean="0"/>
              <a:t>Raw Image from</a:t>
            </a:r>
          </a:p>
          <a:p>
            <a:pPr algn="ctr"/>
            <a:r>
              <a:rPr lang="en-US" sz="1400" dirty="0" smtClean="0"/>
              <a:t> NIRSPEC Spectrograph</a:t>
            </a:r>
            <a:endParaRPr lang="en-US" sz="1400" dirty="0"/>
          </a:p>
        </p:txBody>
      </p:sp>
      <p:sp>
        <p:nvSpPr>
          <p:cNvPr id="4" name="TextBox 3"/>
          <p:cNvSpPr txBox="1"/>
          <p:nvPr/>
        </p:nvSpPr>
        <p:spPr>
          <a:xfrm>
            <a:off x="6486088" y="6384547"/>
            <a:ext cx="4068999" cy="276999"/>
          </a:xfrm>
          <a:prstGeom prst="rect">
            <a:avLst/>
          </a:prstGeom>
          <a:noFill/>
        </p:spPr>
        <p:txBody>
          <a:bodyPr wrap="none" rtlCol="0">
            <a:spAutoFit/>
          </a:bodyPr>
          <a:lstStyle/>
          <a:p>
            <a:r>
              <a:rPr lang="en-US" sz="1200" dirty="0" smtClean="0"/>
              <a:t>Dark-Subtracted; Flat-Fielded; Spatially and Spectrally Rectified</a:t>
            </a:r>
            <a:endParaRPr lang="en-US" sz="1200" dirty="0"/>
          </a:p>
        </p:txBody>
      </p:sp>
      <p:pic>
        <p:nvPicPr>
          <p:cNvPr id="17" name="Picture 1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18" name="Picture 17"/>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pic>
        <p:nvPicPr>
          <p:cNvPr id="19" name="Picture 18"/>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pic>
        <p:nvPicPr>
          <p:cNvPr id="20" name="Picture 19"/>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202935" y="1693720"/>
            <a:ext cx="3214293" cy="3201931"/>
          </a:xfrm>
          <a:prstGeom prst="rect">
            <a:avLst/>
          </a:prstGeom>
        </p:spPr>
      </p:pic>
      <p:sp>
        <p:nvSpPr>
          <p:cNvPr id="22" name="Rectangle 21"/>
          <p:cNvSpPr/>
          <p:nvPr/>
        </p:nvSpPr>
        <p:spPr>
          <a:xfrm rot="20849432">
            <a:off x="5965476" y="3224251"/>
            <a:ext cx="1756214" cy="192429"/>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021821" y="3114335"/>
            <a:ext cx="290639" cy="244426"/>
          </a:xfrm>
          <a:prstGeom prst="ellipse">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5731503" y="2744996"/>
            <a:ext cx="1041771" cy="523220"/>
          </a:xfrm>
          <a:prstGeom prst="rect">
            <a:avLst/>
          </a:prstGeom>
          <a:noFill/>
        </p:spPr>
        <p:txBody>
          <a:bodyPr wrap="square" rtlCol="0">
            <a:spAutoFit/>
          </a:bodyPr>
          <a:lstStyle/>
          <a:p>
            <a:r>
              <a:rPr lang="en-US" sz="1400" dirty="0" smtClean="0">
                <a:solidFill>
                  <a:schemeClr val="accent6">
                    <a:lumMod val="60000"/>
                    <a:lumOff val="40000"/>
                  </a:schemeClr>
                </a:solidFill>
              </a:rPr>
              <a:t>Bright Star </a:t>
            </a:r>
            <a:r>
              <a:rPr lang="en-US" sz="1400" dirty="0" smtClean="0">
                <a:solidFill>
                  <a:schemeClr val="accent6">
                    <a:lumMod val="60000"/>
                    <a:lumOff val="40000"/>
                  </a:schemeClr>
                </a:solidFill>
              </a:rPr>
              <a:t>+ Speckles</a:t>
            </a:r>
            <a:endParaRPr lang="en-US" sz="1400" dirty="0">
              <a:solidFill>
                <a:schemeClr val="accent6">
                  <a:lumMod val="60000"/>
                  <a:lumOff val="40000"/>
                </a:schemeClr>
              </a:solidFill>
            </a:endParaRPr>
          </a:p>
        </p:txBody>
      </p:sp>
      <p:sp>
        <p:nvSpPr>
          <p:cNvPr id="25" name="TextBox 24"/>
          <p:cNvSpPr txBox="1"/>
          <p:nvPr/>
        </p:nvSpPr>
        <p:spPr>
          <a:xfrm>
            <a:off x="6923973" y="2573932"/>
            <a:ext cx="800886" cy="523220"/>
          </a:xfrm>
          <a:prstGeom prst="rect">
            <a:avLst/>
          </a:prstGeom>
          <a:noFill/>
        </p:spPr>
        <p:txBody>
          <a:bodyPr wrap="square" rtlCol="0">
            <a:spAutoFit/>
          </a:bodyPr>
          <a:lstStyle/>
          <a:p>
            <a:r>
              <a:rPr lang="en-US" sz="1400" dirty="0" smtClean="0">
                <a:solidFill>
                  <a:schemeClr val="accent6">
                    <a:lumMod val="60000"/>
                    <a:lumOff val="40000"/>
                  </a:schemeClr>
                </a:solidFill>
              </a:rPr>
              <a:t>Faint Planet</a:t>
            </a:r>
            <a:endParaRPr lang="en-US" sz="1400" dirty="0">
              <a:solidFill>
                <a:schemeClr val="accent6">
                  <a:lumMod val="60000"/>
                  <a:lumOff val="40000"/>
                </a:schemeClr>
              </a:solidFill>
            </a:endParaRPr>
          </a:p>
        </p:txBody>
      </p:sp>
      <p:cxnSp>
        <p:nvCxnSpPr>
          <p:cNvPr id="27" name="Straight Connector 26"/>
          <p:cNvCxnSpPr/>
          <p:nvPr/>
        </p:nvCxnSpPr>
        <p:spPr>
          <a:xfrm>
            <a:off x="12024360" y="2547481"/>
            <a:ext cx="0" cy="3103511"/>
          </a:xfrm>
          <a:prstGeom prst="line">
            <a:avLst/>
          </a:prstGeom>
          <a:ln w="19050">
            <a:solidFill>
              <a:srgbClr val="FF0000"/>
            </a:solidFill>
          </a:ln>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flipH="1">
            <a:off x="11631522" y="2547481"/>
            <a:ext cx="392838" cy="0"/>
          </a:xfrm>
          <a:prstGeom prst="line">
            <a:avLst/>
          </a:prstGeom>
          <a:ln w="19050">
            <a:solidFill>
              <a:srgbClr val="FF0000"/>
            </a:solidFill>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flipH="1">
            <a:off x="11512296" y="5650992"/>
            <a:ext cx="512064" cy="0"/>
          </a:xfrm>
          <a:prstGeom prst="straightConnector1">
            <a:avLst/>
          </a:prstGeom>
          <a:ln w="19050">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5345577" y="6009690"/>
            <a:ext cx="593432" cy="369332"/>
          </a:xfrm>
          <a:prstGeom prst="rect">
            <a:avLst/>
          </a:prstGeom>
          <a:noFill/>
        </p:spPr>
        <p:txBody>
          <a:bodyPr wrap="none" rtlCol="0">
            <a:spAutoFit/>
          </a:bodyPr>
          <a:lstStyle/>
          <a:p>
            <a:r>
              <a:rPr lang="en-US" dirty="0" smtClean="0">
                <a:solidFill>
                  <a:schemeClr val="bg1"/>
                </a:solidFill>
              </a:rPr>
              <a:t>2.29</a:t>
            </a:r>
            <a:endParaRPr lang="en-US" dirty="0">
              <a:solidFill>
                <a:schemeClr val="bg1"/>
              </a:solidFill>
            </a:endParaRPr>
          </a:p>
        </p:txBody>
      </p:sp>
      <p:sp>
        <p:nvSpPr>
          <p:cNvPr id="34" name="TextBox 33"/>
          <p:cNvSpPr txBox="1"/>
          <p:nvPr/>
        </p:nvSpPr>
        <p:spPr>
          <a:xfrm>
            <a:off x="10956765" y="6009689"/>
            <a:ext cx="593432" cy="369332"/>
          </a:xfrm>
          <a:prstGeom prst="rect">
            <a:avLst/>
          </a:prstGeom>
          <a:noFill/>
        </p:spPr>
        <p:txBody>
          <a:bodyPr wrap="none" rtlCol="0">
            <a:spAutoFit/>
          </a:bodyPr>
          <a:lstStyle/>
          <a:p>
            <a:r>
              <a:rPr lang="en-US" dirty="0" smtClean="0">
                <a:solidFill>
                  <a:schemeClr val="bg1"/>
                </a:solidFill>
              </a:rPr>
              <a:t>2.33</a:t>
            </a:r>
            <a:endParaRPr lang="en-US" dirty="0">
              <a:solidFill>
                <a:schemeClr val="bg1"/>
              </a:solidFill>
            </a:endParaRPr>
          </a:p>
        </p:txBody>
      </p:sp>
      <p:sp>
        <p:nvSpPr>
          <p:cNvPr id="35" name="TextBox 34"/>
          <p:cNvSpPr txBox="1"/>
          <p:nvPr/>
        </p:nvSpPr>
        <p:spPr>
          <a:xfrm>
            <a:off x="7394541" y="6009689"/>
            <a:ext cx="2252091" cy="369332"/>
          </a:xfrm>
          <a:prstGeom prst="rect">
            <a:avLst/>
          </a:prstGeom>
          <a:noFill/>
        </p:spPr>
        <p:txBody>
          <a:bodyPr wrap="none" rtlCol="0">
            <a:spAutoFit/>
          </a:bodyPr>
          <a:lstStyle/>
          <a:p>
            <a:r>
              <a:rPr lang="en-US" dirty="0" smtClean="0">
                <a:solidFill>
                  <a:schemeClr val="bg1"/>
                </a:solidFill>
              </a:rPr>
              <a:t>Wavelength (Microns)</a:t>
            </a:r>
            <a:endParaRPr lang="en-US" dirty="0">
              <a:solidFill>
                <a:schemeClr val="bg1"/>
              </a:solidFill>
            </a:endParaRPr>
          </a:p>
        </p:txBody>
      </p:sp>
    </p:spTree>
    <p:extLst>
      <p:ext uri="{BB962C8B-B14F-4D97-AF65-F5344CB8AC3E}">
        <p14:creationId xmlns:p14="http://schemas.microsoft.com/office/powerpoint/2010/main" val="3476877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Methods / Techniques</a:t>
            </a:r>
            <a:endParaRPr lang="en-US" dirty="0"/>
          </a:p>
        </p:txBody>
      </p:sp>
      <p:sp>
        <p:nvSpPr>
          <p:cNvPr id="3" name="Content Placeholder 2"/>
          <p:cNvSpPr>
            <a:spLocks noGrp="1"/>
          </p:cNvSpPr>
          <p:nvPr>
            <p:ph idx="1"/>
          </p:nvPr>
        </p:nvSpPr>
        <p:spPr>
          <a:xfrm>
            <a:off x="838200" y="1676623"/>
            <a:ext cx="10515600" cy="4351338"/>
          </a:xfrm>
          <a:ln>
            <a:noFill/>
          </a:ln>
        </p:spPr>
        <p:txBody>
          <a:bodyPr>
            <a:normAutofit/>
          </a:bodyPr>
          <a:lstStyle/>
          <a:p>
            <a:r>
              <a:rPr lang="en-US" dirty="0" smtClean="0"/>
              <a:t>The REDSPEC data reduction package is a set of procedures written in IDL</a:t>
            </a:r>
          </a:p>
          <a:p>
            <a:r>
              <a:rPr lang="en-US" dirty="0" smtClean="0"/>
              <a:t>Slow, relying on GUIs and visual inspection to isolate the trace of the target</a:t>
            </a:r>
          </a:p>
          <a:p>
            <a:r>
              <a:rPr lang="en-US" dirty="0" smtClean="0"/>
              <a:t>Automate the process by removing GUIs</a:t>
            </a:r>
          </a:p>
          <a:p>
            <a:r>
              <a:rPr lang="en-US" dirty="0" smtClean="0"/>
              <a:t>Find the trace using cross-correlation</a:t>
            </a:r>
          </a:p>
          <a:p>
            <a:r>
              <a:rPr lang="en-US" dirty="0"/>
              <a:t>Cross-correlation compares two spectra and quantifies their “likeness" (how similar the two </a:t>
            </a:r>
            <a:r>
              <a:rPr lang="en-US" dirty="0" smtClean="0"/>
              <a:t>spectra are </a:t>
            </a:r>
            <a:r>
              <a:rPr lang="en-US" dirty="0"/>
              <a:t>or are not)</a:t>
            </a:r>
          </a:p>
          <a:p>
            <a:endParaRPr lang="en-US" dirty="0" smtClean="0"/>
          </a:p>
        </p:txBody>
      </p:sp>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8" name="Picture 7"/>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spTree>
    <p:extLst>
      <p:ext uri="{BB962C8B-B14F-4D97-AF65-F5344CB8AC3E}">
        <p14:creationId xmlns:p14="http://schemas.microsoft.com/office/powerpoint/2010/main" val="4056454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28600" y="2979959"/>
            <a:ext cx="5705475" cy="18288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190499" y="4961159"/>
            <a:ext cx="5838825" cy="165735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114299" y="1170209"/>
            <a:ext cx="5934075" cy="1657350"/>
          </a:xfrm>
          <a:prstGeom prst="rect">
            <a:avLst/>
          </a:prstGeom>
        </p:spPr>
      </p:pic>
      <p:pic>
        <p:nvPicPr>
          <p:cNvPr id="10" name="Picture 9"/>
          <p:cNvPicPr>
            <a:picLocks noChangeAspect="1"/>
          </p:cNvPicPr>
          <p:nvPr/>
        </p:nvPicPr>
        <p:blipFill rotWithShape="1">
          <a:blip r:embed="rId6" cstate="screen">
            <a:extLst>
              <a:ext uri="{28A0092B-C50C-407E-A947-70E740481C1C}">
                <a14:useLocalDpi xmlns:a14="http://schemas.microsoft.com/office/drawing/2010/main"/>
              </a:ext>
            </a:extLst>
          </a:blip>
          <a:srcRect b="-242"/>
          <a:stretch/>
        </p:blipFill>
        <p:spPr>
          <a:xfrm>
            <a:off x="6029324" y="1232851"/>
            <a:ext cx="6068188" cy="1670908"/>
          </a:xfrm>
          <a:prstGeom prst="rect">
            <a:avLst/>
          </a:prstGeom>
        </p:spPr>
      </p:pic>
      <p:pic>
        <p:nvPicPr>
          <p:cNvPr id="12" name="Picture 11"/>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pic>
        <p:nvPicPr>
          <p:cNvPr id="37" name="Picture 36"/>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6391319" y="4932584"/>
            <a:ext cx="5553075" cy="1714500"/>
          </a:xfrm>
          <a:prstGeom prst="rect">
            <a:avLst/>
          </a:prstGeom>
        </p:spPr>
      </p:pic>
      <p:pic>
        <p:nvPicPr>
          <p:cNvPr id="13" name="Picture 12"/>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14" name="Picture 13"/>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sp>
        <p:nvSpPr>
          <p:cNvPr id="15" name="Title 14"/>
          <p:cNvSpPr>
            <a:spLocks noGrp="1"/>
          </p:cNvSpPr>
          <p:nvPr>
            <p:ph type="title"/>
          </p:nvPr>
        </p:nvSpPr>
        <p:spPr>
          <a:xfrm>
            <a:off x="771524" y="17653"/>
            <a:ext cx="10515600" cy="913065"/>
          </a:xfrm>
        </p:spPr>
        <p:txBody>
          <a:bodyPr>
            <a:noAutofit/>
          </a:bodyPr>
          <a:lstStyle/>
          <a:p>
            <a:pPr algn="ctr"/>
            <a:r>
              <a:rPr lang="en-US" sz="3600" dirty="0" smtClean="0"/>
              <a:t>Cross-Correlation Example</a:t>
            </a:r>
            <a:br>
              <a:rPr lang="en-US" sz="3600" dirty="0" smtClean="0"/>
            </a:br>
            <a:r>
              <a:rPr lang="en-US" sz="3600" dirty="0" smtClean="0"/>
              <a:t> (The “Likeness” of Two Spectra)</a:t>
            </a:r>
            <a:endParaRPr lang="en-US" sz="3600" dirty="0"/>
          </a:p>
        </p:txBody>
      </p:sp>
      <p:sp>
        <p:nvSpPr>
          <p:cNvPr id="16" name="TextBox 15"/>
          <p:cNvSpPr txBox="1"/>
          <p:nvPr/>
        </p:nvSpPr>
        <p:spPr>
          <a:xfrm>
            <a:off x="1731841" y="985543"/>
            <a:ext cx="2756139" cy="369332"/>
          </a:xfrm>
          <a:prstGeom prst="rect">
            <a:avLst/>
          </a:prstGeom>
          <a:noFill/>
        </p:spPr>
        <p:txBody>
          <a:bodyPr wrap="none" rtlCol="0">
            <a:spAutoFit/>
          </a:bodyPr>
          <a:lstStyle/>
          <a:p>
            <a:r>
              <a:rPr lang="en-US" dirty="0" smtClean="0"/>
              <a:t>Randomly Generated Noise</a:t>
            </a:r>
            <a:endParaRPr lang="en-US" dirty="0"/>
          </a:p>
        </p:txBody>
      </p:sp>
      <p:sp>
        <p:nvSpPr>
          <p:cNvPr id="17" name="TextBox 16"/>
          <p:cNvSpPr txBox="1"/>
          <p:nvPr/>
        </p:nvSpPr>
        <p:spPr>
          <a:xfrm>
            <a:off x="2078241" y="2827559"/>
            <a:ext cx="2006190" cy="369332"/>
          </a:xfrm>
          <a:prstGeom prst="rect">
            <a:avLst/>
          </a:prstGeom>
          <a:noFill/>
        </p:spPr>
        <p:txBody>
          <a:bodyPr wrap="none" rtlCol="0">
            <a:spAutoFit/>
          </a:bodyPr>
          <a:lstStyle/>
          <a:p>
            <a:r>
              <a:rPr lang="en-US" dirty="0" smtClean="0"/>
              <a:t>Template Spectrum</a:t>
            </a:r>
            <a:endParaRPr lang="en-US" dirty="0"/>
          </a:p>
        </p:txBody>
      </p:sp>
      <p:sp>
        <p:nvSpPr>
          <p:cNvPr id="18" name="TextBox 17"/>
          <p:cNvSpPr txBox="1"/>
          <p:nvPr/>
        </p:nvSpPr>
        <p:spPr>
          <a:xfrm>
            <a:off x="1406209" y="4669575"/>
            <a:ext cx="3682034" cy="369332"/>
          </a:xfrm>
          <a:prstGeom prst="rect">
            <a:avLst/>
          </a:prstGeom>
          <a:noFill/>
        </p:spPr>
        <p:txBody>
          <a:bodyPr wrap="none" rtlCol="0">
            <a:spAutoFit/>
          </a:bodyPr>
          <a:lstStyle/>
          <a:p>
            <a:r>
              <a:rPr lang="en-US" dirty="0" smtClean="0"/>
              <a:t>Template Spectrum + Noise &amp; Shifted</a:t>
            </a:r>
            <a:endParaRPr lang="en-US" dirty="0"/>
          </a:p>
        </p:txBody>
      </p:sp>
      <p:sp>
        <p:nvSpPr>
          <p:cNvPr id="19" name="TextBox 18"/>
          <p:cNvSpPr txBox="1"/>
          <p:nvPr/>
        </p:nvSpPr>
        <p:spPr>
          <a:xfrm>
            <a:off x="7466174" y="985543"/>
            <a:ext cx="3716467" cy="369332"/>
          </a:xfrm>
          <a:prstGeom prst="rect">
            <a:avLst/>
          </a:prstGeom>
          <a:noFill/>
        </p:spPr>
        <p:txBody>
          <a:bodyPr wrap="none" rtlCol="0">
            <a:spAutoFit/>
          </a:bodyPr>
          <a:lstStyle/>
          <a:p>
            <a:r>
              <a:rPr lang="en-US" dirty="0" smtClean="0"/>
              <a:t>Noise Cross-Correlated with Template</a:t>
            </a:r>
            <a:endParaRPr lang="en-US" dirty="0"/>
          </a:p>
        </p:txBody>
      </p:sp>
      <p:sp>
        <p:nvSpPr>
          <p:cNvPr id="20" name="TextBox 19"/>
          <p:cNvSpPr txBox="1"/>
          <p:nvPr/>
        </p:nvSpPr>
        <p:spPr>
          <a:xfrm>
            <a:off x="7278624" y="4669575"/>
            <a:ext cx="4091569" cy="369332"/>
          </a:xfrm>
          <a:prstGeom prst="rect">
            <a:avLst/>
          </a:prstGeom>
          <a:noFill/>
        </p:spPr>
        <p:txBody>
          <a:bodyPr wrap="none" rtlCol="0">
            <a:spAutoFit/>
          </a:bodyPr>
          <a:lstStyle/>
          <a:p>
            <a:r>
              <a:rPr lang="en-US" dirty="0" smtClean="0"/>
              <a:t>Spectrum Cross-Correlated with Template</a:t>
            </a:r>
            <a:endParaRPr lang="en-US" dirty="0"/>
          </a:p>
        </p:txBody>
      </p:sp>
      <p:sp>
        <p:nvSpPr>
          <p:cNvPr id="21" name="TextBox 20"/>
          <p:cNvSpPr txBox="1"/>
          <p:nvPr/>
        </p:nvSpPr>
        <p:spPr>
          <a:xfrm rot="16200000">
            <a:off x="-657697" y="3559779"/>
            <a:ext cx="1833772" cy="369332"/>
          </a:xfrm>
          <a:prstGeom prst="rect">
            <a:avLst/>
          </a:prstGeom>
          <a:noFill/>
        </p:spPr>
        <p:txBody>
          <a:bodyPr wrap="none" rtlCol="0">
            <a:spAutoFit/>
          </a:bodyPr>
          <a:lstStyle/>
          <a:p>
            <a:r>
              <a:rPr lang="en-US" dirty="0" smtClean="0"/>
              <a:t>Flux (Normalized)</a:t>
            </a:r>
            <a:endParaRPr lang="en-US" dirty="0"/>
          </a:p>
        </p:txBody>
      </p:sp>
      <p:sp>
        <p:nvSpPr>
          <p:cNvPr id="23" name="TextBox 22"/>
          <p:cNvSpPr txBox="1"/>
          <p:nvPr/>
        </p:nvSpPr>
        <p:spPr>
          <a:xfrm>
            <a:off x="1983864" y="6488666"/>
            <a:ext cx="2252091" cy="369332"/>
          </a:xfrm>
          <a:prstGeom prst="rect">
            <a:avLst/>
          </a:prstGeom>
          <a:noFill/>
        </p:spPr>
        <p:txBody>
          <a:bodyPr wrap="none" rtlCol="0">
            <a:spAutoFit/>
          </a:bodyPr>
          <a:lstStyle/>
          <a:p>
            <a:r>
              <a:rPr lang="en-US" dirty="0" smtClean="0"/>
              <a:t>Wavelength (Microns)</a:t>
            </a:r>
            <a:endParaRPr lang="en-US" dirty="0"/>
          </a:p>
        </p:txBody>
      </p:sp>
      <p:sp>
        <p:nvSpPr>
          <p:cNvPr id="24" name="TextBox 23"/>
          <p:cNvSpPr txBox="1"/>
          <p:nvPr/>
        </p:nvSpPr>
        <p:spPr>
          <a:xfrm>
            <a:off x="8861107" y="6488666"/>
            <a:ext cx="926600" cy="369332"/>
          </a:xfrm>
          <a:prstGeom prst="rect">
            <a:avLst/>
          </a:prstGeom>
          <a:noFill/>
        </p:spPr>
        <p:txBody>
          <a:bodyPr wrap="none" rtlCol="0">
            <a:spAutoFit/>
          </a:bodyPr>
          <a:lstStyle/>
          <a:p>
            <a:r>
              <a:rPr lang="en-US" dirty="0" smtClean="0"/>
              <a:t>Velocity</a:t>
            </a:r>
            <a:endParaRPr lang="en-US" dirty="0"/>
          </a:p>
        </p:txBody>
      </p:sp>
      <p:sp>
        <p:nvSpPr>
          <p:cNvPr id="25" name="TextBox 24"/>
          <p:cNvSpPr txBox="1"/>
          <p:nvPr/>
        </p:nvSpPr>
        <p:spPr>
          <a:xfrm rot="16200000">
            <a:off x="5690482" y="5485424"/>
            <a:ext cx="1237518" cy="369332"/>
          </a:xfrm>
          <a:prstGeom prst="rect">
            <a:avLst/>
          </a:prstGeom>
          <a:noFill/>
        </p:spPr>
        <p:txBody>
          <a:bodyPr wrap="none" rtlCol="0">
            <a:spAutoFit/>
          </a:bodyPr>
          <a:lstStyle/>
          <a:p>
            <a:r>
              <a:rPr lang="en-US" dirty="0" smtClean="0"/>
              <a:t>Correlation</a:t>
            </a:r>
            <a:endParaRPr lang="en-US" dirty="0"/>
          </a:p>
        </p:txBody>
      </p:sp>
      <p:sp>
        <p:nvSpPr>
          <p:cNvPr id="26" name="TextBox 25"/>
          <p:cNvSpPr txBox="1"/>
          <p:nvPr/>
        </p:nvSpPr>
        <p:spPr>
          <a:xfrm rot="16200000">
            <a:off x="5690303" y="1774752"/>
            <a:ext cx="1237518" cy="369332"/>
          </a:xfrm>
          <a:prstGeom prst="rect">
            <a:avLst/>
          </a:prstGeom>
          <a:noFill/>
        </p:spPr>
        <p:txBody>
          <a:bodyPr wrap="none" rtlCol="0">
            <a:spAutoFit/>
          </a:bodyPr>
          <a:lstStyle/>
          <a:p>
            <a:r>
              <a:rPr lang="en-US" dirty="0" smtClean="0"/>
              <a:t>Correlation</a:t>
            </a:r>
            <a:endParaRPr lang="en-US" dirty="0"/>
          </a:p>
        </p:txBody>
      </p:sp>
      <p:sp>
        <p:nvSpPr>
          <p:cNvPr id="27" name="TextBox 26"/>
          <p:cNvSpPr txBox="1"/>
          <p:nvPr/>
        </p:nvSpPr>
        <p:spPr>
          <a:xfrm>
            <a:off x="7769173" y="2958058"/>
            <a:ext cx="3110467" cy="369332"/>
          </a:xfrm>
          <a:prstGeom prst="rect">
            <a:avLst/>
          </a:prstGeom>
          <a:noFill/>
        </p:spPr>
        <p:txBody>
          <a:bodyPr wrap="none" rtlCol="0">
            <a:spAutoFit/>
          </a:bodyPr>
          <a:lstStyle/>
          <a:p>
            <a:r>
              <a:rPr lang="en-US" b="1" dirty="0" smtClean="0"/>
              <a:t>Not Very Correlated Anywhere</a:t>
            </a:r>
            <a:endParaRPr lang="en-US" b="1" dirty="0"/>
          </a:p>
        </p:txBody>
      </p:sp>
      <p:sp>
        <p:nvSpPr>
          <p:cNvPr id="28" name="TextBox 27"/>
          <p:cNvSpPr txBox="1"/>
          <p:nvPr/>
        </p:nvSpPr>
        <p:spPr>
          <a:xfrm>
            <a:off x="7424816" y="3909106"/>
            <a:ext cx="3799182" cy="369332"/>
          </a:xfrm>
          <a:prstGeom prst="rect">
            <a:avLst/>
          </a:prstGeom>
          <a:noFill/>
        </p:spPr>
        <p:txBody>
          <a:bodyPr wrap="none" rtlCol="0">
            <a:spAutoFit/>
          </a:bodyPr>
          <a:lstStyle/>
          <a:p>
            <a:r>
              <a:rPr lang="en-US" b="1" dirty="0" smtClean="0"/>
              <a:t>Highly Correlated at a Shifted Velocity</a:t>
            </a:r>
            <a:endParaRPr lang="en-US" b="1" dirty="0"/>
          </a:p>
        </p:txBody>
      </p:sp>
      <p:sp>
        <p:nvSpPr>
          <p:cNvPr id="30" name="Down Arrow 29"/>
          <p:cNvSpPr/>
          <p:nvPr/>
        </p:nvSpPr>
        <p:spPr>
          <a:xfrm>
            <a:off x="10030968" y="4278438"/>
            <a:ext cx="283464" cy="4236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p:cNvCxnSpPr>
            <a:stCxn id="27" idx="1"/>
          </p:cNvCxnSpPr>
          <p:nvPr/>
        </p:nvCxnSpPr>
        <p:spPr>
          <a:xfrm flipV="1">
            <a:off x="7769173" y="2688336"/>
            <a:ext cx="0" cy="454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7" idx="3"/>
          </p:cNvCxnSpPr>
          <p:nvPr/>
        </p:nvCxnSpPr>
        <p:spPr>
          <a:xfrm flipV="1">
            <a:off x="10879640" y="2706624"/>
            <a:ext cx="0" cy="4361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Right Arrow 37"/>
          <p:cNvSpPr/>
          <p:nvPr/>
        </p:nvSpPr>
        <p:spPr>
          <a:xfrm>
            <a:off x="5805646" y="1810512"/>
            <a:ext cx="318750" cy="2577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ight Arrow 38"/>
          <p:cNvSpPr/>
          <p:nvPr/>
        </p:nvSpPr>
        <p:spPr>
          <a:xfrm>
            <a:off x="5802450" y="5542829"/>
            <a:ext cx="318750" cy="2577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7998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789"/>
            <a:ext cx="10515600" cy="1325563"/>
          </a:xfrm>
        </p:spPr>
        <p:txBody>
          <a:bodyPr/>
          <a:lstStyle/>
          <a:p>
            <a:r>
              <a:rPr lang="en-US" dirty="0" smtClean="0"/>
              <a:t>The Template: Brown Dwarf Spectrum</a:t>
            </a:r>
            <a:endParaRPr lang="en-US" dirty="0"/>
          </a:p>
        </p:txBody>
      </p:sp>
      <p:sp>
        <p:nvSpPr>
          <p:cNvPr id="3" name="Content Placeholder 2"/>
          <p:cNvSpPr>
            <a:spLocks noGrp="1"/>
          </p:cNvSpPr>
          <p:nvPr>
            <p:ph sz="half" idx="1"/>
          </p:nvPr>
        </p:nvSpPr>
        <p:spPr>
          <a:xfrm>
            <a:off x="838200" y="1612888"/>
            <a:ext cx="4209288" cy="4351338"/>
          </a:xfrm>
        </p:spPr>
        <p:txBody>
          <a:bodyPr>
            <a:normAutofit fontScale="92500" lnSpcReduction="10000"/>
          </a:bodyPr>
          <a:lstStyle/>
          <a:p>
            <a:r>
              <a:rPr lang="en-US" dirty="0" smtClean="0"/>
              <a:t>We expect HR8799 b &amp; c to have similar features</a:t>
            </a:r>
          </a:p>
          <a:p>
            <a:r>
              <a:rPr lang="en-US" dirty="0" smtClean="0"/>
              <a:t>We do not know the location of the spectrum, so…</a:t>
            </a:r>
          </a:p>
          <a:p>
            <a:r>
              <a:rPr lang="en-US" dirty="0" smtClean="0"/>
              <a:t>Extract spectra from each row of the order</a:t>
            </a:r>
          </a:p>
          <a:p>
            <a:r>
              <a:rPr lang="en-US" dirty="0" smtClean="0"/>
              <a:t>Cross-Correlate each spectrum against the template, producing a mapping of the cross-correlation</a:t>
            </a:r>
            <a:endParaRPr lang="en-US" dirty="0"/>
          </a:p>
        </p:txBody>
      </p:sp>
      <p:pic>
        <p:nvPicPr>
          <p:cNvPr id="5" name="Content Placeholder 4"/>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5560549" y="2032047"/>
            <a:ext cx="5659356" cy="3463497"/>
          </a:xfrm>
        </p:spPr>
      </p:pic>
      <p:sp>
        <p:nvSpPr>
          <p:cNvPr id="6" name="TextBox 5"/>
          <p:cNvSpPr txBox="1"/>
          <p:nvPr/>
        </p:nvSpPr>
        <p:spPr>
          <a:xfrm>
            <a:off x="5908714" y="2159213"/>
            <a:ext cx="4963025" cy="400110"/>
          </a:xfrm>
          <a:prstGeom prst="rect">
            <a:avLst/>
          </a:prstGeom>
          <a:noFill/>
        </p:spPr>
        <p:txBody>
          <a:bodyPr wrap="none" rtlCol="0">
            <a:spAutoFit/>
          </a:bodyPr>
          <a:lstStyle/>
          <a:p>
            <a:r>
              <a:rPr lang="en-US" sz="2000" dirty="0" smtClean="0">
                <a:solidFill>
                  <a:schemeClr val="bg1"/>
                </a:solidFill>
              </a:rPr>
              <a:t>Spectrum at </a:t>
            </a:r>
            <a:r>
              <a:rPr lang="en-US" sz="2000" dirty="0" smtClean="0">
                <a:solidFill>
                  <a:schemeClr val="bg1"/>
                </a:solidFill>
              </a:rPr>
              <a:t>Brown Dwarf’s Trace </a:t>
            </a:r>
            <a:r>
              <a:rPr lang="en-US" sz="2000" dirty="0" smtClean="0">
                <a:solidFill>
                  <a:schemeClr val="bg1"/>
                </a:solidFill>
              </a:rPr>
              <a:t>on Order 33</a:t>
            </a:r>
            <a:endParaRPr lang="en-US" sz="2000" dirty="0">
              <a:solidFill>
                <a:schemeClr val="bg1"/>
              </a:solidFill>
            </a:endParaRPr>
          </a:p>
        </p:txBody>
      </p:sp>
      <p:sp>
        <p:nvSpPr>
          <p:cNvPr id="7" name="TextBox 6"/>
          <p:cNvSpPr txBox="1"/>
          <p:nvPr/>
        </p:nvSpPr>
        <p:spPr>
          <a:xfrm>
            <a:off x="7285134" y="5030788"/>
            <a:ext cx="2239267" cy="369332"/>
          </a:xfrm>
          <a:prstGeom prst="rect">
            <a:avLst/>
          </a:prstGeom>
          <a:noFill/>
        </p:spPr>
        <p:txBody>
          <a:bodyPr wrap="none" rtlCol="0">
            <a:spAutoFit/>
          </a:bodyPr>
          <a:lstStyle/>
          <a:p>
            <a:r>
              <a:rPr lang="en-US" dirty="0" smtClean="0">
                <a:solidFill>
                  <a:schemeClr val="bg1"/>
                </a:solidFill>
              </a:rPr>
              <a:t>Wavelength (microns)</a:t>
            </a:r>
            <a:endParaRPr lang="en-US" dirty="0">
              <a:solidFill>
                <a:schemeClr val="bg1"/>
              </a:solidFill>
            </a:endParaRPr>
          </a:p>
        </p:txBody>
      </p:sp>
      <p:sp>
        <p:nvSpPr>
          <p:cNvPr id="8" name="TextBox 7"/>
          <p:cNvSpPr txBox="1"/>
          <p:nvPr/>
        </p:nvSpPr>
        <p:spPr>
          <a:xfrm rot="16200000">
            <a:off x="5078622" y="3579129"/>
            <a:ext cx="1833772" cy="369332"/>
          </a:xfrm>
          <a:prstGeom prst="rect">
            <a:avLst/>
          </a:prstGeom>
          <a:noFill/>
        </p:spPr>
        <p:txBody>
          <a:bodyPr wrap="none" rtlCol="0">
            <a:spAutoFit/>
          </a:bodyPr>
          <a:lstStyle/>
          <a:p>
            <a:r>
              <a:rPr lang="en-US" dirty="0" smtClean="0">
                <a:solidFill>
                  <a:schemeClr val="bg1"/>
                </a:solidFill>
              </a:rPr>
              <a:t>Flux (Normalized)</a:t>
            </a:r>
            <a:endParaRPr lang="en-US" dirty="0">
              <a:solidFill>
                <a:schemeClr val="bg1"/>
              </a:solidFill>
            </a:endParaRPr>
          </a:p>
        </p:txBody>
      </p:sp>
      <p:sp>
        <p:nvSpPr>
          <p:cNvPr id="10" name="TextBox 9"/>
          <p:cNvSpPr txBox="1"/>
          <p:nvPr/>
        </p:nvSpPr>
        <p:spPr>
          <a:xfrm>
            <a:off x="6925419" y="1616432"/>
            <a:ext cx="2958695" cy="369332"/>
          </a:xfrm>
          <a:prstGeom prst="rect">
            <a:avLst/>
          </a:prstGeom>
          <a:noFill/>
        </p:spPr>
        <p:txBody>
          <a:bodyPr wrap="none" rtlCol="0">
            <a:spAutoFit/>
          </a:bodyPr>
          <a:lstStyle/>
          <a:p>
            <a:r>
              <a:rPr lang="en-US" dirty="0" smtClean="0"/>
              <a:t>Brown Dwarf 2MASS_07464A</a:t>
            </a:r>
            <a:endParaRPr lang="en-US" dirty="0"/>
          </a:p>
        </p:txBody>
      </p:sp>
      <p:sp>
        <p:nvSpPr>
          <p:cNvPr id="11" name="TextBox 10"/>
          <p:cNvSpPr txBox="1"/>
          <p:nvPr/>
        </p:nvSpPr>
        <p:spPr>
          <a:xfrm>
            <a:off x="5560549" y="5595198"/>
            <a:ext cx="1895647" cy="307777"/>
          </a:xfrm>
          <a:prstGeom prst="rect">
            <a:avLst/>
          </a:prstGeom>
          <a:noFill/>
        </p:spPr>
        <p:txBody>
          <a:bodyPr wrap="none" rtlCol="0">
            <a:spAutoFit/>
          </a:bodyPr>
          <a:lstStyle/>
          <a:p>
            <a:r>
              <a:rPr lang="en-US" sz="1400" dirty="0" err="1" smtClean="0"/>
              <a:t>Konopacky</a:t>
            </a:r>
            <a:r>
              <a:rPr lang="en-US" sz="1400" dirty="0" smtClean="0"/>
              <a:t> et al. (2012)</a:t>
            </a:r>
            <a:endParaRPr lang="en-US" sz="1400" dirty="0"/>
          </a:p>
        </p:txBody>
      </p:sp>
      <p:pic>
        <p:nvPicPr>
          <p:cNvPr id="12" name="Picture 1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pic>
        <p:nvPicPr>
          <p:cNvPr id="13" name="Picture 12"/>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14" name="Picture 13"/>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spTree>
    <p:extLst>
      <p:ext uri="{BB962C8B-B14F-4D97-AF65-F5344CB8AC3E}">
        <p14:creationId xmlns:p14="http://schemas.microsoft.com/office/powerpoint/2010/main" val="41379060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094187" y="2416702"/>
            <a:ext cx="5810250" cy="1847850"/>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094187" y="4480916"/>
            <a:ext cx="5810250" cy="1895475"/>
          </a:xfrm>
          <a:prstGeom prst="rect">
            <a:avLst/>
          </a:prstGeom>
        </p:spPr>
      </p:pic>
      <p:pic>
        <p:nvPicPr>
          <p:cNvPr id="22" name="Picture 21"/>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6046562" y="441619"/>
            <a:ext cx="5905500" cy="1866900"/>
          </a:xfrm>
          <a:prstGeom prst="rect">
            <a:avLst/>
          </a:prstGeom>
        </p:spPr>
      </p:pic>
      <p:sp>
        <p:nvSpPr>
          <p:cNvPr id="2" name="Title 1"/>
          <p:cNvSpPr>
            <a:spLocks noGrp="1"/>
          </p:cNvSpPr>
          <p:nvPr>
            <p:ph type="title"/>
          </p:nvPr>
        </p:nvSpPr>
        <p:spPr>
          <a:xfrm>
            <a:off x="518376" y="159532"/>
            <a:ext cx="5210175" cy="918229"/>
          </a:xfrm>
        </p:spPr>
        <p:txBody>
          <a:bodyPr>
            <a:noAutofit/>
          </a:bodyPr>
          <a:lstStyle/>
          <a:p>
            <a:r>
              <a:rPr lang="en-US" sz="2800" dirty="0" smtClean="0"/>
              <a:t>Test: Inject the Template Spectrum at Row 69 of Random Noise</a:t>
            </a:r>
            <a:endParaRPr lang="en-US" sz="2800" dirty="0"/>
          </a:p>
        </p:txBody>
      </p:sp>
      <p:pic>
        <p:nvPicPr>
          <p:cNvPr id="10" name="Picture 9"/>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 y="6379021"/>
            <a:ext cx="518374" cy="478977"/>
          </a:xfrm>
          <a:prstGeom prst="rect">
            <a:avLst/>
          </a:prstGeom>
        </p:spPr>
      </p:pic>
      <p:pic>
        <p:nvPicPr>
          <p:cNvPr id="14" name="Picture 13"/>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805646" y="6379021"/>
            <a:ext cx="577083" cy="478979"/>
          </a:xfrm>
          <a:prstGeom prst="rect">
            <a:avLst/>
          </a:prstGeom>
        </p:spPr>
      </p:pic>
      <p:pic>
        <p:nvPicPr>
          <p:cNvPr id="15" name="Picture 14"/>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1833216" y="6379021"/>
            <a:ext cx="358784" cy="478977"/>
          </a:xfrm>
          <a:prstGeom prst="rect">
            <a:avLst/>
          </a:prstGeom>
        </p:spPr>
      </p:pic>
      <p:pic>
        <p:nvPicPr>
          <p:cNvPr id="3" name="Picture 2"/>
          <p:cNvPicPr>
            <a:picLocks noChangeAspect="1"/>
          </p:cNvPicPr>
          <p:nvPr/>
        </p:nvPicPr>
        <p:blipFill>
          <a:blip r:embed="rId9">
            <a:extLst>
              <a:ext uri="{28A0092B-C50C-407E-A947-70E740481C1C}">
                <a14:useLocalDpi xmlns:a14="http://schemas.microsoft.com/office/drawing/2010/main"/>
              </a:ext>
            </a:extLst>
          </a:blip>
          <a:stretch>
            <a:fillRect/>
          </a:stretch>
        </p:blipFill>
        <p:spPr>
          <a:xfrm>
            <a:off x="518376" y="1630699"/>
            <a:ext cx="4739946" cy="3599669"/>
          </a:xfrm>
          <a:prstGeom prst="rect">
            <a:avLst/>
          </a:prstGeom>
        </p:spPr>
      </p:pic>
      <p:sp>
        <p:nvSpPr>
          <p:cNvPr id="23" name="TextBox 22"/>
          <p:cNvSpPr txBox="1"/>
          <p:nvPr/>
        </p:nvSpPr>
        <p:spPr>
          <a:xfrm>
            <a:off x="818686" y="1082682"/>
            <a:ext cx="4139338" cy="584775"/>
          </a:xfrm>
          <a:prstGeom prst="rect">
            <a:avLst/>
          </a:prstGeom>
          <a:noFill/>
        </p:spPr>
        <p:txBody>
          <a:bodyPr wrap="none" rtlCol="0">
            <a:spAutoFit/>
          </a:bodyPr>
          <a:lstStyle/>
          <a:p>
            <a:pPr algn="ctr"/>
            <a:r>
              <a:rPr lang="en-US" sz="1600" dirty="0" smtClean="0"/>
              <a:t>Cross-Correlation Mapping:</a:t>
            </a:r>
          </a:p>
          <a:p>
            <a:pPr algn="ctr"/>
            <a:r>
              <a:rPr lang="en-US" sz="1600" dirty="0" smtClean="0"/>
              <a:t>“Fake Planet” + Noise Correlated with Template</a:t>
            </a:r>
            <a:endParaRPr lang="en-US" sz="1600" dirty="0"/>
          </a:p>
        </p:txBody>
      </p:sp>
      <p:sp>
        <p:nvSpPr>
          <p:cNvPr id="24" name="TextBox 23"/>
          <p:cNvSpPr txBox="1"/>
          <p:nvPr/>
        </p:nvSpPr>
        <p:spPr>
          <a:xfrm>
            <a:off x="6798411" y="164453"/>
            <a:ext cx="5003999" cy="369332"/>
          </a:xfrm>
          <a:prstGeom prst="rect">
            <a:avLst/>
          </a:prstGeom>
          <a:noFill/>
        </p:spPr>
        <p:txBody>
          <a:bodyPr wrap="none" rtlCol="0">
            <a:spAutoFit/>
          </a:bodyPr>
          <a:lstStyle/>
          <a:p>
            <a:r>
              <a:rPr lang="en-US" dirty="0" smtClean="0"/>
              <a:t>Cross-Correlation at Row 108 (Medium Correlation)</a:t>
            </a:r>
            <a:endParaRPr lang="en-US" dirty="0"/>
          </a:p>
        </p:txBody>
      </p:sp>
      <p:sp>
        <p:nvSpPr>
          <p:cNvPr id="25" name="TextBox 24"/>
          <p:cNvSpPr txBox="1"/>
          <p:nvPr/>
        </p:nvSpPr>
        <p:spPr>
          <a:xfrm>
            <a:off x="6961116" y="2180351"/>
            <a:ext cx="4678588" cy="369332"/>
          </a:xfrm>
          <a:prstGeom prst="rect">
            <a:avLst/>
          </a:prstGeom>
          <a:noFill/>
        </p:spPr>
        <p:txBody>
          <a:bodyPr wrap="none" rtlCol="0">
            <a:spAutoFit/>
          </a:bodyPr>
          <a:lstStyle/>
          <a:p>
            <a:r>
              <a:rPr lang="en-US" dirty="0" smtClean="0"/>
              <a:t>Cross-Correlation at Row 69 (High Correlation)</a:t>
            </a:r>
            <a:endParaRPr lang="en-US" dirty="0"/>
          </a:p>
        </p:txBody>
      </p:sp>
      <p:sp>
        <p:nvSpPr>
          <p:cNvPr id="26" name="TextBox 25"/>
          <p:cNvSpPr txBox="1"/>
          <p:nvPr/>
        </p:nvSpPr>
        <p:spPr>
          <a:xfrm>
            <a:off x="7092125" y="4264552"/>
            <a:ext cx="4477316" cy="369332"/>
          </a:xfrm>
          <a:prstGeom prst="rect">
            <a:avLst/>
          </a:prstGeom>
          <a:noFill/>
        </p:spPr>
        <p:txBody>
          <a:bodyPr wrap="none" rtlCol="0">
            <a:spAutoFit/>
          </a:bodyPr>
          <a:lstStyle/>
          <a:p>
            <a:r>
              <a:rPr lang="en-US" dirty="0" smtClean="0"/>
              <a:t>Cross-Correlation at Row 52 (Low Correlation)</a:t>
            </a:r>
            <a:endParaRPr lang="en-US" dirty="0"/>
          </a:p>
        </p:txBody>
      </p:sp>
      <p:sp>
        <p:nvSpPr>
          <p:cNvPr id="27" name="TextBox 26"/>
          <p:cNvSpPr txBox="1"/>
          <p:nvPr/>
        </p:nvSpPr>
        <p:spPr>
          <a:xfrm rot="16200000">
            <a:off x="5533680" y="3171350"/>
            <a:ext cx="1121013" cy="338554"/>
          </a:xfrm>
          <a:prstGeom prst="rect">
            <a:avLst/>
          </a:prstGeom>
          <a:noFill/>
        </p:spPr>
        <p:txBody>
          <a:bodyPr wrap="none" rtlCol="0">
            <a:spAutoFit/>
          </a:bodyPr>
          <a:lstStyle/>
          <a:p>
            <a:r>
              <a:rPr lang="en-US" sz="1600" dirty="0" smtClean="0"/>
              <a:t>Correlation</a:t>
            </a:r>
            <a:endParaRPr lang="en-US" sz="1600" dirty="0"/>
          </a:p>
        </p:txBody>
      </p:sp>
      <p:sp>
        <p:nvSpPr>
          <p:cNvPr id="28" name="TextBox 27"/>
          <p:cNvSpPr txBox="1"/>
          <p:nvPr/>
        </p:nvSpPr>
        <p:spPr>
          <a:xfrm>
            <a:off x="8832177" y="6301266"/>
            <a:ext cx="844527" cy="338554"/>
          </a:xfrm>
          <a:prstGeom prst="rect">
            <a:avLst/>
          </a:prstGeom>
          <a:noFill/>
        </p:spPr>
        <p:txBody>
          <a:bodyPr wrap="none" rtlCol="0">
            <a:spAutoFit/>
          </a:bodyPr>
          <a:lstStyle/>
          <a:p>
            <a:r>
              <a:rPr lang="en-US" sz="1600" dirty="0" smtClean="0"/>
              <a:t>Velocity</a:t>
            </a:r>
            <a:endParaRPr lang="en-US" sz="1600" dirty="0"/>
          </a:p>
        </p:txBody>
      </p:sp>
      <p:sp>
        <p:nvSpPr>
          <p:cNvPr id="29" name="TextBox 28"/>
          <p:cNvSpPr txBox="1"/>
          <p:nvPr/>
        </p:nvSpPr>
        <p:spPr>
          <a:xfrm>
            <a:off x="818686" y="5265943"/>
            <a:ext cx="4349011" cy="584775"/>
          </a:xfrm>
          <a:prstGeom prst="rect">
            <a:avLst/>
          </a:prstGeom>
          <a:noFill/>
        </p:spPr>
        <p:txBody>
          <a:bodyPr wrap="none" rtlCol="0">
            <a:spAutoFit/>
          </a:bodyPr>
          <a:lstStyle/>
          <a:p>
            <a:r>
              <a:rPr lang="en-US" sz="1600" dirty="0" smtClean="0"/>
              <a:t>Each Row is a Cross-Correlation with the Template</a:t>
            </a:r>
          </a:p>
          <a:p>
            <a:r>
              <a:rPr lang="en-US" sz="1600" dirty="0" smtClean="0"/>
              <a:t>Bright Spots Indicate Higher Correlation</a:t>
            </a:r>
            <a:endParaRPr lang="en-US" sz="1600" dirty="0"/>
          </a:p>
        </p:txBody>
      </p:sp>
      <p:cxnSp>
        <p:nvCxnSpPr>
          <p:cNvPr id="31" name="Straight Arrow Connector 30"/>
          <p:cNvCxnSpPr/>
          <p:nvPr/>
        </p:nvCxnSpPr>
        <p:spPr>
          <a:xfrm flipH="1">
            <a:off x="2297048" y="1369412"/>
            <a:ext cx="3806282" cy="1313267"/>
          </a:xfrm>
          <a:prstGeom prst="straightConnector1">
            <a:avLst/>
          </a:prstGeom>
          <a:ln w="38100">
            <a:solidFill>
              <a:srgbClr val="00B0F0"/>
            </a:solidFill>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flipH="1">
            <a:off x="2993191" y="3340627"/>
            <a:ext cx="2931719" cy="174018"/>
          </a:xfrm>
          <a:prstGeom prst="straightConnector1">
            <a:avLst/>
          </a:prstGeom>
          <a:ln w="38100">
            <a:solidFill>
              <a:srgbClr val="00B0F0"/>
            </a:solidFill>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flipH="1" flipV="1">
            <a:off x="2761488" y="3936709"/>
            <a:ext cx="3332699" cy="1491945"/>
          </a:xfrm>
          <a:prstGeom prst="straightConnector1">
            <a:avLst/>
          </a:prstGeom>
          <a:ln w="38100">
            <a:solidFill>
              <a:srgbClr val="00B0F0"/>
            </a:solidFill>
            <a:tailEnd type="triangle"/>
          </a:ln>
        </p:spPr>
        <p:style>
          <a:lnRef idx="1">
            <a:schemeClr val="dk1"/>
          </a:lnRef>
          <a:fillRef idx="0">
            <a:schemeClr val="dk1"/>
          </a:fillRef>
          <a:effectRef idx="0">
            <a:schemeClr val="dk1"/>
          </a:effectRef>
          <a:fontRef idx="minor">
            <a:schemeClr val="tx1"/>
          </a:fontRef>
        </p:style>
      </p:cxnSp>
      <p:sp>
        <p:nvSpPr>
          <p:cNvPr id="39" name="TextBox 38"/>
          <p:cNvSpPr txBox="1"/>
          <p:nvPr/>
        </p:nvSpPr>
        <p:spPr>
          <a:xfrm>
            <a:off x="2297048" y="3104743"/>
            <a:ext cx="1255024" cy="369332"/>
          </a:xfrm>
          <a:prstGeom prst="rect">
            <a:avLst/>
          </a:prstGeom>
          <a:noFill/>
        </p:spPr>
        <p:txBody>
          <a:bodyPr wrap="none" rtlCol="0">
            <a:spAutoFit/>
          </a:bodyPr>
          <a:lstStyle/>
          <a:p>
            <a:r>
              <a:rPr lang="en-US" dirty="0" smtClean="0">
                <a:solidFill>
                  <a:schemeClr val="bg1"/>
                </a:solidFill>
              </a:rPr>
              <a:t>Fake Planet</a:t>
            </a:r>
            <a:endParaRPr lang="en-US" dirty="0">
              <a:solidFill>
                <a:schemeClr val="bg1"/>
              </a:solidFill>
            </a:endParaRPr>
          </a:p>
        </p:txBody>
      </p:sp>
    </p:spTree>
    <p:extLst>
      <p:ext uri="{BB962C8B-B14F-4D97-AF65-F5344CB8AC3E}">
        <p14:creationId xmlns:p14="http://schemas.microsoft.com/office/powerpoint/2010/main" val="29741734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1826</TotalTime>
  <Words>1066</Words>
  <Application>Microsoft Office PowerPoint</Application>
  <PresentationFormat>Widescreen</PresentationFormat>
  <Paragraphs>200</Paragraphs>
  <Slides>12</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High Resolution Spectra of Exoplanets</vt:lpstr>
      <vt:lpstr>Observations / Data</vt:lpstr>
      <vt:lpstr>Motivation (Planet Formation)</vt:lpstr>
      <vt:lpstr>Motivation (High-Resolution Spectroscopy): Provides Estimates of Rotational and Orbital Velocity</vt:lpstr>
      <vt:lpstr>Objective: Extract the Spectra of HR8799 b and c</vt:lpstr>
      <vt:lpstr>Methods / Techniques</vt:lpstr>
      <vt:lpstr>Cross-Correlation Example  (The “Likeness” of Two Spectra)</vt:lpstr>
      <vt:lpstr>The Template: Brown Dwarf Spectrum</vt:lpstr>
      <vt:lpstr>Test: Inject the Template Spectrum at Row 69 of Random Noise</vt:lpstr>
      <vt:lpstr>Project Status and Future Work</vt:lpstr>
      <vt:lpstr>Acknowledgements</vt:lpstr>
      <vt:lpstr>HR8799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82</cp:revision>
  <dcterms:created xsi:type="dcterms:W3CDTF">2016-03-30T22:53:09Z</dcterms:created>
  <dcterms:modified xsi:type="dcterms:W3CDTF">2016-04-07T04:31:24Z</dcterms:modified>
</cp:coreProperties>
</file>